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6" r:id="rId4"/>
    <p:sldId id="257" r:id="rId5"/>
    <p:sldId id="285" r:id="rId6"/>
    <p:sldId id="281" r:id="rId7"/>
    <p:sldId id="259" r:id="rId8"/>
    <p:sldId id="278" r:id="rId9"/>
    <p:sldId id="275" r:id="rId10"/>
    <p:sldId id="272" r:id="rId11"/>
    <p:sldId id="289" r:id="rId12"/>
    <p:sldId id="268" r:id="rId13"/>
    <p:sldId id="27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56"/>
    <p:restoredTop sz="96327"/>
  </p:normalViewPr>
  <p:slideViewPr>
    <p:cSldViewPr snapToGrid="0">
      <p:cViewPr varScale="1">
        <p:scale>
          <a:sx n="109" d="100"/>
          <a:sy n="109" d="100"/>
        </p:scale>
        <p:origin x="192"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GB"/>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GB"/>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GB"/>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3/27/24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GB"/>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GB"/>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3/27/24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3/27/24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3/27/24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34FCB-5C93-16CE-56FA-51D87DA896A3}"/>
              </a:ext>
            </a:extLst>
          </p:cNvPr>
          <p:cNvSpPr>
            <a:spLocks noGrp="1"/>
          </p:cNvSpPr>
          <p:nvPr>
            <p:ph type="ctrTitle"/>
          </p:nvPr>
        </p:nvSpPr>
        <p:spPr/>
        <p:txBody>
          <a:bodyPr>
            <a:normAutofit/>
          </a:bodyPr>
          <a:lstStyle/>
          <a:p>
            <a:r>
              <a:rPr lang="en-US" dirty="0"/>
              <a:t>POD as a Moral Experiment </a:t>
            </a:r>
          </a:p>
        </p:txBody>
      </p:sp>
      <p:sp>
        <p:nvSpPr>
          <p:cNvPr id="3" name="Subtitle 2">
            <a:extLst>
              <a:ext uri="{FF2B5EF4-FFF2-40B4-BE49-F238E27FC236}">
                <a16:creationId xmlns:a16="http://schemas.microsoft.com/office/drawing/2014/main" id="{D7407A6C-95EC-F252-573A-E186C05E7A9E}"/>
              </a:ext>
            </a:extLst>
          </p:cNvPr>
          <p:cNvSpPr>
            <a:spLocks noGrp="1"/>
          </p:cNvSpPr>
          <p:nvPr>
            <p:ph type="subTitle" idx="1"/>
          </p:nvPr>
        </p:nvSpPr>
        <p:spPr/>
        <p:txBody>
          <a:bodyPr/>
          <a:lstStyle/>
          <a:p>
            <a:r>
              <a:rPr lang="en-US" dirty="0"/>
              <a:t>Dr Liana Chase</a:t>
            </a:r>
          </a:p>
          <a:p>
            <a:r>
              <a:rPr lang="en-US" dirty="0"/>
              <a:t>Durham University</a:t>
            </a:r>
          </a:p>
          <a:p>
            <a:r>
              <a:rPr lang="en-US" dirty="0"/>
              <a:t>Open Dialogue in Devon</a:t>
            </a:r>
          </a:p>
          <a:p>
            <a:r>
              <a:rPr lang="en-US" dirty="0"/>
              <a:t>28</a:t>
            </a:r>
            <a:r>
              <a:rPr lang="en-US" baseline="30000" dirty="0"/>
              <a:t>th</a:t>
            </a:r>
            <a:r>
              <a:rPr lang="en-US" dirty="0"/>
              <a:t> March 2024</a:t>
            </a:r>
          </a:p>
        </p:txBody>
      </p:sp>
    </p:spTree>
    <p:extLst>
      <p:ext uri="{BB962C8B-B14F-4D97-AF65-F5344CB8AC3E}">
        <p14:creationId xmlns:p14="http://schemas.microsoft.com/office/powerpoint/2010/main" val="195977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EE503-A453-460C-2C09-F8515DF41E6F}"/>
              </a:ext>
            </a:extLst>
          </p:cNvPr>
          <p:cNvSpPr>
            <a:spLocks noGrp="1"/>
          </p:cNvSpPr>
          <p:nvPr>
            <p:ph type="title"/>
          </p:nvPr>
        </p:nvSpPr>
        <p:spPr>
          <a:xfrm>
            <a:off x="1024128" y="585216"/>
            <a:ext cx="10494104" cy="1499616"/>
          </a:xfrm>
        </p:spPr>
        <p:txBody>
          <a:bodyPr/>
          <a:lstStyle/>
          <a:p>
            <a:r>
              <a:rPr lang="en-GB" dirty="0"/>
              <a:t>Jana, Clinician</a:t>
            </a:r>
          </a:p>
        </p:txBody>
      </p:sp>
      <p:sp>
        <p:nvSpPr>
          <p:cNvPr id="3" name="Content Placeholder 2">
            <a:extLst>
              <a:ext uri="{FF2B5EF4-FFF2-40B4-BE49-F238E27FC236}">
                <a16:creationId xmlns:a16="http://schemas.microsoft.com/office/drawing/2014/main" id="{BE6B4FFB-F2D3-D868-264E-18144D133E99}"/>
              </a:ext>
            </a:extLst>
          </p:cNvPr>
          <p:cNvSpPr>
            <a:spLocks noGrp="1"/>
          </p:cNvSpPr>
          <p:nvPr>
            <p:ph idx="1"/>
          </p:nvPr>
        </p:nvSpPr>
        <p:spPr/>
        <p:txBody>
          <a:bodyPr>
            <a:normAutofit/>
          </a:bodyPr>
          <a:lstStyle/>
          <a:p>
            <a:pPr marL="342900" lvl="0" indent="-342900" algn="ctr">
              <a:buFont typeface="Tw Cen MT" panose="020B0602020104020603" pitchFamily="34" charset="77"/>
              <a:buChar char=" "/>
              <a:tabLst>
                <a:tab pos="457200" algn="l"/>
              </a:tabLst>
            </a:pPr>
            <a:r>
              <a:rPr lang="en-GB" sz="2800" kern="0" dirty="0">
                <a:solidFill>
                  <a:srgbClr val="000000"/>
                </a:solidFill>
                <a:effectLst/>
                <a:ea typeface="Helvetica Neue" panose="02000503000000020004" pitchFamily="2" charset="0"/>
                <a:cs typeface="Helvetica Neue" panose="02000503000000020004" pitchFamily="2" charset="0"/>
              </a:rPr>
              <a:t>‘</a:t>
            </a:r>
            <a:r>
              <a:rPr lang="en-US" sz="2800" kern="0" dirty="0">
                <a:solidFill>
                  <a:srgbClr val="000000"/>
                </a:solidFill>
                <a:effectLst/>
                <a:ea typeface="Helvetica Neue" panose="02000503000000020004" pitchFamily="2" charset="0"/>
                <a:cs typeface="Helvetica Neue" panose="02000503000000020004" pitchFamily="2" charset="0"/>
              </a:rPr>
              <a:t>We’re removing peoples’ rights, their liberties, we’re telling them you must take this medication, it’s going to get you better…I just </a:t>
            </a:r>
            <a:r>
              <a:rPr lang="en-US" sz="2800" b="1" kern="0" dirty="0">
                <a:solidFill>
                  <a:schemeClr val="accent3">
                    <a:lumMod val="75000"/>
                  </a:schemeClr>
                </a:solidFill>
                <a:effectLst/>
                <a:ea typeface="Helvetica Neue" panose="02000503000000020004" pitchFamily="2" charset="0"/>
                <a:cs typeface="Helvetica Neue" panose="02000503000000020004" pitchFamily="2" charset="0"/>
              </a:rPr>
              <a:t>didn’t want to become one of these nurses </a:t>
            </a:r>
            <a:r>
              <a:rPr lang="en-US" sz="2800" kern="0" dirty="0">
                <a:solidFill>
                  <a:srgbClr val="000000"/>
                </a:solidFill>
                <a:effectLst/>
                <a:ea typeface="Helvetica Neue" panose="02000503000000020004" pitchFamily="2" charset="0"/>
                <a:cs typeface="Helvetica Neue" panose="02000503000000020004" pitchFamily="2" charset="0"/>
              </a:rPr>
              <a:t>that were implementing all of that, really…I would never put my child into this situation…so </a:t>
            </a:r>
            <a:r>
              <a:rPr lang="en-US" sz="2800" b="1" kern="0" dirty="0">
                <a:solidFill>
                  <a:schemeClr val="accent3">
                    <a:lumMod val="75000"/>
                  </a:schemeClr>
                </a:solidFill>
                <a:effectLst/>
                <a:ea typeface="Helvetica Neue" panose="02000503000000020004" pitchFamily="2" charset="0"/>
                <a:cs typeface="Helvetica Neue" panose="02000503000000020004" pitchFamily="2" charset="0"/>
              </a:rPr>
              <a:t>why am I kind of condoning it </a:t>
            </a:r>
            <a:r>
              <a:rPr lang="en-US" sz="2800" kern="0" dirty="0">
                <a:solidFill>
                  <a:srgbClr val="000000"/>
                </a:solidFill>
                <a:effectLst/>
                <a:ea typeface="Helvetica Neue" panose="02000503000000020004" pitchFamily="2" charset="0"/>
                <a:cs typeface="Helvetica Neue" panose="02000503000000020004" pitchFamily="2" charset="0"/>
              </a:rPr>
              <a:t>to be okay?’</a:t>
            </a:r>
          </a:p>
          <a:p>
            <a:pPr marL="342900" lvl="0" indent="-342900" algn="ctr">
              <a:buFont typeface="Tw Cen MT" panose="020B0602020104020603" pitchFamily="34" charset="77"/>
              <a:buChar char=" "/>
              <a:tabLst>
                <a:tab pos="457200" algn="l"/>
              </a:tabLst>
            </a:pPr>
            <a:r>
              <a:rPr lang="en-US" sz="2800" kern="0" dirty="0">
                <a:solidFill>
                  <a:srgbClr val="000000"/>
                </a:solidFill>
                <a:effectLst/>
                <a:ea typeface="Helvetica Neue" panose="02000503000000020004" pitchFamily="2" charset="0"/>
                <a:cs typeface="Helvetica Neue" panose="02000503000000020004" pitchFamily="2" charset="0"/>
              </a:rPr>
              <a:t> </a:t>
            </a:r>
          </a:p>
          <a:p>
            <a:pPr marL="342900" lvl="0" indent="-342900" algn="ctr">
              <a:buFont typeface="Tw Cen MT" panose="020B0602020104020603" pitchFamily="34" charset="77"/>
              <a:buChar char=" "/>
              <a:tabLst>
                <a:tab pos="457200" algn="l"/>
              </a:tabLst>
            </a:pPr>
            <a:r>
              <a:rPr lang="en-US" sz="2800" kern="0" dirty="0">
                <a:solidFill>
                  <a:srgbClr val="000000"/>
                </a:solidFill>
                <a:ea typeface="Helvetica Neue" panose="02000503000000020004" pitchFamily="2" charset="0"/>
                <a:cs typeface="Helvetica Neue" panose="02000503000000020004" pitchFamily="2" charset="0"/>
              </a:rPr>
              <a:t>‘</a:t>
            </a:r>
            <a:r>
              <a:rPr lang="en-GB" sz="2800" kern="0" dirty="0">
                <a:solidFill>
                  <a:srgbClr val="000000"/>
                </a:solidFill>
                <a:effectLst/>
                <a:ea typeface="Helvetica Neue" panose="02000503000000020004" pitchFamily="2" charset="0"/>
                <a:cs typeface="Helvetica Neue" panose="02000503000000020004" pitchFamily="2" charset="0"/>
              </a:rPr>
              <a:t>When Open Dialogue came along, I was like this is exactly how I want to work.’</a:t>
            </a:r>
            <a:endParaRPr lang="en-GB" sz="2800" kern="100" dirty="0">
              <a:effectLst/>
              <a:ea typeface="Helvetica Neue" panose="02000503000000020004" pitchFamily="2" charset="0"/>
              <a:cs typeface="Helvetica Neue" panose="02000503000000020004" pitchFamily="2" charset="0"/>
            </a:endParaRPr>
          </a:p>
          <a:p>
            <a:pPr algn="ctr"/>
            <a:endParaRPr lang="en-GB" sz="2400" dirty="0">
              <a:effectLst/>
              <a:ea typeface="Times New Roman" panose="02020603050405020304" pitchFamily="18" charset="0"/>
              <a:cs typeface="Mangal" panose="02040503050203030202" pitchFamily="18" charset="0"/>
            </a:endParaRPr>
          </a:p>
          <a:p>
            <a:pPr algn="ctr"/>
            <a:endParaRPr lang="en-US" sz="2400" dirty="0">
              <a:effectLst/>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560554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712E3-2075-B258-B794-BBAAC01E30CA}"/>
              </a:ext>
            </a:extLst>
          </p:cNvPr>
          <p:cNvSpPr>
            <a:spLocks noGrp="1"/>
          </p:cNvSpPr>
          <p:nvPr>
            <p:ph type="title"/>
          </p:nvPr>
        </p:nvSpPr>
        <p:spPr/>
        <p:txBody>
          <a:bodyPr/>
          <a:lstStyle/>
          <a:p>
            <a:r>
              <a:rPr lang="en-US" dirty="0"/>
              <a:t>Jeanine, Clinician</a:t>
            </a:r>
          </a:p>
        </p:txBody>
      </p:sp>
      <p:sp>
        <p:nvSpPr>
          <p:cNvPr id="3" name="Content Placeholder 2">
            <a:extLst>
              <a:ext uri="{FF2B5EF4-FFF2-40B4-BE49-F238E27FC236}">
                <a16:creationId xmlns:a16="http://schemas.microsoft.com/office/drawing/2014/main" id="{A7891BDE-6EE0-431C-02BF-D932388F0F29}"/>
              </a:ext>
            </a:extLst>
          </p:cNvPr>
          <p:cNvSpPr>
            <a:spLocks noGrp="1"/>
          </p:cNvSpPr>
          <p:nvPr>
            <p:ph idx="1"/>
          </p:nvPr>
        </p:nvSpPr>
        <p:spPr/>
        <p:txBody>
          <a:bodyPr>
            <a:noAutofit/>
          </a:bodyPr>
          <a:lstStyle/>
          <a:p>
            <a:pPr marL="0" marR="0" lvl="0" indent="0" algn="ctr">
              <a:spcBef>
                <a:spcPts val="800"/>
              </a:spcBef>
              <a:spcAft>
                <a:spcPts val="800"/>
              </a:spcAft>
              <a:buNone/>
              <a:tabLst>
                <a:tab pos="457200" algn="l"/>
              </a:tabLst>
            </a:pPr>
            <a:r>
              <a:rPr lang="en-US" sz="2800" dirty="0">
                <a:effectLst/>
                <a:ea typeface="Times New Roman" panose="02020603050405020304" pitchFamily="18" charset="0"/>
              </a:rPr>
              <a:t>‘It’s a bit like jumping from factory farming to free-range organic farming. When animals are factory farmed in a sort of system that’s quite rigid and controlled, they just get used to it, don’t they? Then when they’re allowed out into the sunshine in the field, at first, they don’t want to go very far from their prison…. </a:t>
            </a:r>
            <a:r>
              <a:rPr lang="en-US" sz="2800" b="1" dirty="0">
                <a:solidFill>
                  <a:schemeClr val="accent3">
                    <a:lumMod val="75000"/>
                  </a:schemeClr>
                </a:solidFill>
                <a:effectLst/>
                <a:ea typeface="Times New Roman" panose="02020603050405020304" pitchFamily="18" charset="0"/>
              </a:rPr>
              <a:t>Initially they’re very tentative </a:t>
            </a:r>
            <a:r>
              <a:rPr lang="en-US" sz="2800" dirty="0">
                <a:effectLst/>
                <a:ea typeface="Times New Roman" panose="02020603050405020304" pitchFamily="18" charset="0"/>
              </a:rPr>
              <a:t>about Open Dialogue, because again they don’t quite trust it…Then you start to, as you get used to sort of the sunshine and fresh air you say, God this is amazing, why haven’t we done this before?’</a:t>
            </a:r>
          </a:p>
          <a:p>
            <a:pPr algn="ctr"/>
            <a:endParaRPr lang="en-US" sz="2600" dirty="0"/>
          </a:p>
        </p:txBody>
      </p:sp>
    </p:spTree>
    <p:extLst>
      <p:ext uri="{BB962C8B-B14F-4D97-AF65-F5344CB8AC3E}">
        <p14:creationId xmlns:p14="http://schemas.microsoft.com/office/powerpoint/2010/main" val="2125234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FAC2-AAC3-AD40-EA77-2002DFCCF3D3}"/>
              </a:ext>
            </a:extLst>
          </p:cNvPr>
          <p:cNvSpPr>
            <a:spLocks noGrp="1"/>
          </p:cNvSpPr>
          <p:nvPr>
            <p:ph type="title"/>
          </p:nvPr>
        </p:nvSpPr>
        <p:spPr/>
        <p:txBody>
          <a:bodyPr/>
          <a:lstStyle/>
          <a:p>
            <a:r>
              <a:rPr lang="en-GB" dirty="0"/>
              <a:t>Conclusion: Meta-Ethical dilemmas</a:t>
            </a:r>
          </a:p>
        </p:txBody>
      </p:sp>
      <p:sp>
        <p:nvSpPr>
          <p:cNvPr id="3" name="Content Placeholder 2">
            <a:extLst>
              <a:ext uri="{FF2B5EF4-FFF2-40B4-BE49-F238E27FC236}">
                <a16:creationId xmlns:a16="http://schemas.microsoft.com/office/drawing/2014/main" id="{06F7D398-7343-D1CD-7B2E-B0110DB42D24}"/>
              </a:ext>
            </a:extLst>
          </p:cNvPr>
          <p:cNvSpPr>
            <a:spLocks noGrp="1"/>
          </p:cNvSpPr>
          <p:nvPr>
            <p:ph idx="1"/>
          </p:nvPr>
        </p:nvSpPr>
        <p:spPr>
          <a:xfrm>
            <a:off x="1024128" y="2286000"/>
            <a:ext cx="5286731" cy="4023360"/>
          </a:xfrm>
        </p:spPr>
        <p:txBody>
          <a:bodyPr>
            <a:normAutofit/>
          </a:bodyPr>
          <a:lstStyle/>
          <a:p>
            <a:pPr lvl="1"/>
            <a:r>
              <a:rPr lang="en-GB" sz="2600" dirty="0"/>
              <a:t>Outcomes vs. values</a:t>
            </a:r>
          </a:p>
          <a:p>
            <a:pPr lvl="1"/>
            <a:r>
              <a:rPr lang="en-GB" sz="2600" dirty="0"/>
              <a:t>Moral dimensions of caregiving often impossible to measure</a:t>
            </a:r>
          </a:p>
          <a:p>
            <a:pPr lvl="1"/>
            <a:r>
              <a:rPr lang="en-GB" sz="2600" dirty="0"/>
              <a:t>Anthropology can support public health decision-making</a:t>
            </a:r>
          </a:p>
          <a:p>
            <a:pPr lvl="1"/>
            <a:endParaRPr lang="en-GB" sz="2600" dirty="0"/>
          </a:p>
        </p:txBody>
      </p:sp>
      <p:pic>
        <p:nvPicPr>
          <p:cNvPr id="1026" name="Picture 2" descr="Values-based recruitment and the NHS Constitution: Making sure student  midwives meet the brief | British Journal of Midwifery">
            <a:extLst>
              <a:ext uri="{FF2B5EF4-FFF2-40B4-BE49-F238E27FC236}">
                <a16:creationId xmlns:a16="http://schemas.microsoft.com/office/drawing/2014/main" id="{5A85C534-3FF1-945C-C09C-5DF4D89224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5738" y="2084832"/>
            <a:ext cx="3958462" cy="39030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0422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18891-2B25-28AE-C69C-664AF322F8F2}"/>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D06BF7E4-AB12-6B03-A3C7-909B99DCC59F}"/>
              </a:ext>
            </a:extLst>
          </p:cNvPr>
          <p:cNvSpPr>
            <a:spLocks noGrp="1"/>
          </p:cNvSpPr>
          <p:nvPr>
            <p:ph idx="1"/>
          </p:nvPr>
        </p:nvSpPr>
        <p:spPr/>
        <p:txBody>
          <a:bodyPr/>
          <a:lstStyle/>
          <a:p>
            <a:r>
              <a:rPr lang="en-US" dirty="0"/>
              <a:t>Kleinman A. Caregiving as moral experience. Lancet. 2012;380:1550–1. doi:10.1016/S0140-6736(12)61870-4.</a:t>
            </a:r>
            <a:endParaRPr lang="en-GB" dirty="0"/>
          </a:p>
        </p:txBody>
      </p:sp>
    </p:spTree>
    <p:extLst>
      <p:ext uri="{BB962C8B-B14F-4D97-AF65-F5344CB8AC3E}">
        <p14:creationId xmlns:p14="http://schemas.microsoft.com/office/powerpoint/2010/main" val="3902086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AA8D0-9776-4DAA-3DC6-CED40E80FFD7}"/>
              </a:ext>
            </a:extLst>
          </p:cNvPr>
          <p:cNvSpPr>
            <a:spLocks noGrp="1"/>
          </p:cNvSpPr>
          <p:nvPr>
            <p:ph type="title"/>
          </p:nvPr>
        </p:nvSpPr>
        <p:spPr/>
        <p:txBody>
          <a:bodyPr/>
          <a:lstStyle/>
          <a:p>
            <a:r>
              <a:rPr lang="en-US" dirty="0"/>
              <a:t>The movement for pod</a:t>
            </a:r>
          </a:p>
        </p:txBody>
      </p:sp>
      <p:sp>
        <p:nvSpPr>
          <p:cNvPr id="5" name="Content Placeholder 4">
            <a:extLst>
              <a:ext uri="{FF2B5EF4-FFF2-40B4-BE49-F238E27FC236}">
                <a16:creationId xmlns:a16="http://schemas.microsoft.com/office/drawing/2014/main" id="{C2EB7734-F4CA-6DDE-FC7B-D0E8C80340EF}"/>
              </a:ext>
            </a:extLst>
          </p:cNvPr>
          <p:cNvSpPr>
            <a:spLocks noGrp="1"/>
          </p:cNvSpPr>
          <p:nvPr>
            <p:ph idx="1"/>
          </p:nvPr>
        </p:nvSpPr>
        <p:spPr>
          <a:xfrm>
            <a:off x="1024128" y="2249424"/>
            <a:ext cx="9720073" cy="4023360"/>
          </a:xfrm>
        </p:spPr>
        <p:txBody>
          <a:bodyPr>
            <a:noAutofit/>
          </a:bodyPr>
          <a:lstStyle/>
          <a:p>
            <a:pPr marL="0" indent="0" algn="ctr">
              <a:buNone/>
            </a:pPr>
            <a:r>
              <a:rPr lang="en-GB" sz="2400" dirty="0"/>
              <a:t>‘I’ve been doing all sorts of </a:t>
            </a:r>
            <a:r>
              <a:rPr lang="en-GB" sz="2400" b="1" dirty="0">
                <a:solidFill>
                  <a:schemeClr val="accent3">
                    <a:lumMod val="75000"/>
                  </a:schemeClr>
                </a:solidFill>
              </a:rPr>
              <a:t>agitating</a:t>
            </a:r>
            <a:r>
              <a:rPr lang="en-GB" sz="2400" dirty="0"/>
              <a:t>.’</a:t>
            </a:r>
          </a:p>
          <a:p>
            <a:pPr algn="ctr"/>
            <a:endParaRPr lang="en-GB" sz="2400" dirty="0"/>
          </a:p>
          <a:p>
            <a:pPr algn="ctr"/>
            <a:r>
              <a:rPr lang="en-GB" sz="2400" dirty="0"/>
              <a:t>‘We’re trying to </a:t>
            </a:r>
            <a:r>
              <a:rPr lang="en-GB" sz="2400" b="1" dirty="0">
                <a:solidFill>
                  <a:schemeClr val="accent3">
                    <a:lumMod val="75000"/>
                  </a:schemeClr>
                </a:solidFill>
              </a:rPr>
              <a:t>change</a:t>
            </a:r>
            <a:r>
              <a:rPr lang="en-GB" sz="2400" dirty="0"/>
              <a:t> whole systems’</a:t>
            </a:r>
          </a:p>
          <a:p>
            <a:pPr marL="0" indent="0" algn="ctr">
              <a:buNone/>
            </a:pPr>
            <a:endParaRPr lang="en-GB" sz="2400" dirty="0"/>
          </a:p>
          <a:p>
            <a:pPr algn="ctr"/>
            <a:r>
              <a:rPr lang="en-GB" sz="2400" dirty="0"/>
              <a:t>‘the lingo we need to </a:t>
            </a:r>
            <a:r>
              <a:rPr lang="en-GB" sz="2400" b="1" dirty="0">
                <a:solidFill>
                  <a:schemeClr val="accent3">
                    <a:lumMod val="75000"/>
                  </a:schemeClr>
                </a:solidFill>
              </a:rPr>
              <a:t>get the machine to support us</a:t>
            </a:r>
            <a:r>
              <a:rPr lang="en-GB" sz="2400" dirty="0"/>
              <a:t>.’</a:t>
            </a:r>
          </a:p>
          <a:p>
            <a:pPr algn="ctr"/>
            <a:endParaRPr lang="en-GB" sz="2400" dirty="0"/>
          </a:p>
          <a:p>
            <a:pPr algn="ctr"/>
            <a:r>
              <a:rPr lang="en-GB" sz="2400" dirty="0"/>
              <a:t>‘[CMHF] is a golden opportunity to implement Open Dialogue and we’ll continue to do our level best to do that…</a:t>
            </a:r>
            <a:r>
              <a:rPr lang="en-GB" sz="2400" b="1" dirty="0">
                <a:solidFill>
                  <a:schemeClr val="accent3">
                    <a:lumMod val="75000"/>
                  </a:schemeClr>
                </a:solidFill>
              </a:rPr>
              <a:t>we will keep sowing seeds</a:t>
            </a:r>
            <a:r>
              <a:rPr lang="en-GB" sz="2400" dirty="0"/>
              <a:t>.’</a:t>
            </a:r>
          </a:p>
          <a:p>
            <a:pPr algn="ctr"/>
            <a:endParaRPr lang="en-GB" sz="2400" dirty="0"/>
          </a:p>
        </p:txBody>
      </p:sp>
    </p:spTree>
    <p:extLst>
      <p:ext uri="{BB962C8B-B14F-4D97-AF65-F5344CB8AC3E}">
        <p14:creationId xmlns:p14="http://schemas.microsoft.com/office/powerpoint/2010/main" val="220575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9012A-FA46-2030-A42C-59446CD1080A}"/>
              </a:ext>
            </a:extLst>
          </p:cNvPr>
          <p:cNvSpPr>
            <a:spLocks noGrp="1"/>
          </p:cNvSpPr>
          <p:nvPr>
            <p:ph type="title"/>
          </p:nvPr>
        </p:nvSpPr>
        <p:spPr/>
        <p:txBody>
          <a:bodyPr/>
          <a:lstStyle/>
          <a:p>
            <a:r>
              <a:rPr lang="en-US" dirty="0"/>
              <a:t>A Moral Experiment</a:t>
            </a:r>
          </a:p>
        </p:txBody>
      </p:sp>
      <p:sp>
        <p:nvSpPr>
          <p:cNvPr id="3" name="Content Placeholder 2">
            <a:extLst>
              <a:ext uri="{FF2B5EF4-FFF2-40B4-BE49-F238E27FC236}">
                <a16:creationId xmlns:a16="http://schemas.microsoft.com/office/drawing/2014/main" id="{20F1A5C7-19E3-0B5E-E54C-FB6492D116EA}"/>
              </a:ext>
            </a:extLst>
          </p:cNvPr>
          <p:cNvSpPr>
            <a:spLocks noGrp="1"/>
          </p:cNvSpPr>
          <p:nvPr>
            <p:ph sz="half" idx="1"/>
          </p:nvPr>
        </p:nvSpPr>
        <p:spPr>
          <a:xfrm>
            <a:off x="1629640" y="2527745"/>
            <a:ext cx="8600210" cy="4023360"/>
          </a:xfrm>
        </p:spPr>
        <p:txBody>
          <a:bodyPr>
            <a:normAutofit fontScale="92500" lnSpcReduction="20000"/>
          </a:bodyPr>
          <a:lstStyle/>
          <a:p>
            <a:pPr marL="0" indent="0" algn="ctr">
              <a:buNone/>
            </a:pPr>
            <a:r>
              <a:rPr lang="en-US" sz="2600" dirty="0"/>
              <a:t> ‘I think it’s kind of </a:t>
            </a:r>
            <a:r>
              <a:rPr lang="en-US" sz="2600" b="1" dirty="0">
                <a:solidFill>
                  <a:schemeClr val="accent3">
                    <a:lumMod val="75000"/>
                  </a:schemeClr>
                </a:solidFill>
              </a:rPr>
              <a:t>more ethical</a:t>
            </a:r>
            <a:r>
              <a:rPr lang="en-US" sz="2600" dirty="0"/>
              <a:t>.’</a:t>
            </a:r>
          </a:p>
          <a:p>
            <a:pPr marL="0" indent="0" algn="ctr">
              <a:buNone/>
            </a:pPr>
            <a:endParaRPr lang="en-US" sz="2600" dirty="0"/>
          </a:p>
          <a:p>
            <a:pPr marL="0" indent="0" algn="ctr">
              <a:buNone/>
            </a:pPr>
            <a:r>
              <a:rPr lang="en-US" sz="2600" dirty="0"/>
              <a:t>‘</a:t>
            </a:r>
            <a:r>
              <a:rPr lang="en-GB" sz="2600" dirty="0"/>
              <a:t>‘It really sits with my values and Trust </a:t>
            </a:r>
            <a:r>
              <a:rPr lang="en-GB" sz="2600" b="1" dirty="0">
                <a:solidFill>
                  <a:schemeClr val="accent3">
                    <a:lumMod val="75000"/>
                  </a:schemeClr>
                </a:solidFill>
              </a:rPr>
              <a:t>values</a:t>
            </a:r>
            <a:r>
              <a:rPr lang="en-GB" sz="2600" dirty="0"/>
              <a:t>.’</a:t>
            </a:r>
          </a:p>
          <a:p>
            <a:pPr marL="0" indent="0" algn="ctr">
              <a:buNone/>
            </a:pPr>
            <a:endParaRPr lang="en-US" sz="2600" dirty="0"/>
          </a:p>
          <a:p>
            <a:pPr algn="ctr"/>
            <a:r>
              <a:rPr lang="en-US" sz="2600" dirty="0"/>
              <a:t>‘You </a:t>
            </a:r>
            <a:r>
              <a:rPr lang="en-US" sz="2600" b="1" dirty="0">
                <a:solidFill>
                  <a:schemeClr val="accent3">
                    <a:lumMod val="75000"/>
                  </a:schemeClr>
                </a:solidFill>
              </a:rPr>
              <a:t>can’t break ethics </a:t>
            </a:r>
            <a:r>
              <a:rPr lang="en-US" sz="2600" dirty="0"/>
              <a:t>with Open Dialogue.’</a:t>
            </a:r>
          </a:p>
          <a:p>
            <a:pPr algn="ctr"/>
            <a:endParaRPr lang="en-US" sz="2600" dirty="0"/>
          </a:p>
          <a:p>
            <a:pPr algn="ctr"/>
            <a:r>
              <a:rPr lang="en-GB" sz="2600" dirty="0"/>
              <a:t>‘An A, B, C of getting back to being </a:t>
            </a:r>
            <a:r>
              <a:rPr lang="en-GB" sz="2600" b="1" dirty="0">
                <a:solidFill>
                  <a:schemeClr val="accent3">
                    <a:lumMod val="75000"/>
                  </a:schemeClr>
                </a:solidFill>
              </a:rPr>
              <a:t>human and humane</a:t>
            </a:r>
            <a:r>
              <a:rPr lang="en-GB" sz="2600" dirty="0"/>
              <a:t>.’</a:t>
            </a:r>
          </a:p>
          <a:p>
            <a:pPr algn="ctr"/>
            <a:endParaRPr lang="en-GB" sz="2600" dirty="0"/>
          </a:p>
          <a:p>
            <a:pPr algn="ctr"/>
            <a:r>
              <a:rPr lang="en-GB" sz="2600" dirty="0">
                <a:effectLst/>
                <a:ea typeface="Calibri" panose="020F0502020204030204" pitchFamily="34" charset="0"/>
                <a:cs typeface="Mangal" panose="02040503050203030202" pitchFamily="18" charset="0"/>
              </a:rPr>
              <a:t>‘it's a </a:t>
            </a:r>
            <a:r>
              <a:rPr lang="en-GB" sz="2600" b="1" dirty="0">
                <a:solidFill>
                  <a:schemeClr val="accent3">
                    <a:lumMod val="75000"/>
                  </a:schemeClr>
                </a:solidFill>
                <a:effectLst/>
                <a:ea typeface="Calibri" panose="020F0502020204030204" pitchFamily="34" charset="0"/>
                <a:cs typeface="Mangal" panose="02040503050203030202" pitchFamily="18" charset="0"/>
              </a:rPr>
              <a:t>humane </a:t>
            </a:r>
            <a:r>
              <a:rPr lang="en-GB" sz="2600" dirty="0">
                <a:effectLst/>
                <a:ea typeface="Calibri" panose="020F0502020204030204" pitchFamily="34" charset="0"/>
                <a:cs typeface="Mangal" panose="02040503050203030202" pitchFamily="18" charset="0"/>
              </a:rPr>
              <a:t>way of encountering people’</a:t>
            </a:r>
            <a:endParaRPr lang="en-US" sz="2600" dirty="0"/>
          </a:p>
          <a:p>
            <a:endParaRPr lang="en-US" dirty="0"/>
          </a:p>
        </p:txBody>
      </p:sp>
    </p:spTree>
    <p:extLst>
      <p:ext uri="{BB962C8B-B14F-4D97-AF65-F5344CB8AC3E}">
        <p14:creationId xmlns:p14="http://schemas.microsoft.com/office/powerpoint/2010/main" val="2752400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A241AA-7838-E168-BF1F-3A1AC31E8760}"/>
              </a:ext>
            </a:extLst>
          </p:cNvPr>
          <p:cNvSpPr>
            <a:spLocks noGrp="1"/>
          </p:cNvSpPr>
          <p:nvPr>
            <p:ph type="title"/>
          </p:nvPr>
        </p:nvSpPr>
        <p:spPr/>
        <p:txBody>
          <a:bodyPr/>
          <a:lstStyle/>
          <a:p>
            <a:r>
              <a:rPr lang="en-US" dirty="0"/>
              <a:t>Blind Faith?</a:t>
            </a:r>
          </a:p>
        </p:txBody>
      </p:sp>
      <p:sp>
        <p:nvSpPr>
          <p:cNvPr id="7" name="Content Placeholder 2">
            <a:extLst>
              <a:ext uri="{FF2B5EF4-FFF2-40B4-BE49-F238E27FC236}">
                <a16:creationId xmlns:a16="http://schemas.microsoft.com/office/drawing/2014/main" id="{EDD19294-50A4-FD40-2125-CCDAFB244A02}"/>
              </a:ext>
            </a:extLst>
          </p:cNvPr>
          <p:cNvSpPr txBox="1">
            <a:spLocks/>
          </p:cNvSpPr>
          <p:nvPr/>
        </p:nvSpPr>
        <p:spPr>
          <a:xfrm>
            <a:off x="1160052" y="2084832"/>
            <a:ext cx="3696154"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128016" lvl="1" indent="0" algn="ctr">
              <a:buNone/>
            </a:pPr>
            <a:endParaRPr lang="en-GB" sz="2400" dirty="0"/>
          </a:p>
          <a:p>
            <a:pPr marL="128016" lvl="1" indent="0" algn="ctr">
              <a:buNone/>
            </a:pPr>
            <a:r>
              <a:rPr lang="en-GB" sz="2400" dirty="0"/>
              <a:t>‘evangelical’</a:t>
            </a:r>
          </a:p>
          <a:p>
            <a:pPr marL="128016" lvl="1" indent="0" algn="ctr">
              <a:buNone/>
            </a:pPr>
            <a:endParaRPr lang="en-GB" sz="2400" dirty="0"/>
          </a:p>
          <a:p>
            <a:pPr marL="128016" lvl="1" indent="0" algn="ctr">
              <a:buNone/>
            </a:pPr>
            <a:r>
              <a:rPr lang="en-GB" sz="2400" dirty="0"/>
              <a:t>‘cult-like’</a:t>
            </a:r>
          </a:p>
          <a:p>
            <a:pPr marL="128016" lvl="1" indent="0" algn="ctr">
              <a:buNone/>
            </a:pPr>
            <a:endParaRPr lang="en-GB" sz="2400" dirty="0"/>
          </a:p>
          <a:p>
            <a:pPr marL="128016" lvl="1" indent="0" algn="ctr">
              <a:buNone/>
            </a:pPr>
            <a:r>
              <a:rPr lang="en-GB" sz="2400" dirty="0"/>
              <a:t>‘only missing a pastor stood there with an 0800 number underneath it’</a:t>
            </a:r>
          </a:p>
        </p:txBody>
      </p:sp>
      <p:sp>
        <p:nvSpPr>
          <p:cNvPr id="11" name="Rounded Rectangular Callout 10">
            <a:extLst>
              <a:ext uri="{FF2B5EF4-FFF2-40B4-BE49-F238E27FC236}">
                <a16:creationId xmlns:a16="http://schemas.microsoft.com/office/drawing/2014/main" id="{805A0367-8014-75DD-8025-B4CF31DF2A34}"/>
              </a:ext>
            </a:extLst>
          </p:cNvPr>
          <p:cNvSpPr/>
          <p:nvPr/>
        </p:nvSpPr>
        <p:spPr>
          <a:xfrm>
            <a:off x="5558118" y="2084832"/>
            <a:ext cx="4984376" cy="3209365"/>
          </a:xfrm>
          <a:prstGeom prst="wedgeRoundRectCallout">
            <a:avLst/>
          </a:prstGeom>
          <a:solidFill>
            <a:srgbClr val="7030A0">
              <a:alpha val="7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400" dirty="0">
              <a:solidFill>
                <a:schemeClr val="tx1"/>
              </a:solidFill>
            </a:endParaRPr>
          </a:p>
          <a:p>
            <a:pPr algn="ctr"/>
            <a:r>
              <a:rPr lang="en-GB" sz="2400" dirty="0">
                <a:solidFill>
                  <a:schemeClr val="tx1"/>
                </a:solidFill>
              </a:rPr>
              <a:t>‘I think the fervour around it I found really overwhelming…given that it was, </a:t>
            </a:r>
            <a:r>
              <a:rPr lang="en-GB" sz="2400" b="1" dirty="0">
                <a:solidFill>
                  <a:schemeClr val="accent3">
                    <a:lumMod val="75000"/>
                  </a:schemeClr>
                </a:solidFill>
              </a:rPr>
              <a:t>from our perspective, it was a study</a:t>
            </a:r>
            <a:r>
              <a:rPr lang="en-GB" sz="2400" dirty="0">
                <a:solidFill>
                  <a:schemeClr val="tx1"/>
                </a:solidFill>
              </a:rPr>
              <a:t>.’</a:t>
            </a:r>
            <a:endParaRPr lang="en-US" sz="2400" dirty="0">
              <a:solidFill>
                <a:schemeClr val="tx1"/>
              </a:solidFill>
            </a:endParaRPr>
          </a:p>
          <a:p>
            <a:pPr algn="ctr"/>
            <a:endParaRPr lang="en-US" dirty="0"/>
          </a:p>
        </p:txBody>
      </p:sp>
    </p:spTree>
    <p:extLst>
      <p:ext uri="{BB962C8B-B14F-4D97-AF65-F5344CB8AC3E}">
        <p14:creationId xmlns:p14="http://schemas.microsoft.com/office/powerpoint/2010/main" val="2561469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14FA9DD-D803-B8DA-FE0F-57E47C139338}"/>
              </a:ext>
            </a:extLst>
          </p:cNvPr>
          <p:cNvSpPr txBox="1">
            <a:spLocks/>
          </p:cNvSpPr>
          <p:nvPr/>
        </p:nvSpPr>
        <p:spPr>
          <a:xfrm>
            <a:off x="1996661" y="1835588"/>
            <a:ext cx="8198678" cy="4702372"/>
          </a:xfrm>
          <a:prstGeom prst="rect">
            <a:avLst/>
          </a:prstGeom>
          <a:ln>
            <a:solidFill>
              <a:schemeClr val="bg1"/>
            </a:solidFill>
          </a:ln>
          <a:effectLst>
            <a:softEdge rad="12700"/>
          </a:effectLst>
        </p:spPr>
        <p:style>
          <a:lnRef idx="2">
            <a:schemeClr val="accent2"/>
          </a:lnRef>
          <a:fillRef idx="1">
            <a:schemeClr val="lt1"/>
          </a:fillRef>
          <a:effectRef idx="0">
            <a:schemeClr val="accent2"/>
          </a:effectRef>
          <a:fontRef idx="minor">
            <a:schemeClr val="dk1"/>
          </a:fontRef>
        </p:style>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ctr">
              <a:buFont typeface="Tw Cen MT" panose="020B0602020104020603" pitchFamily="34" charset="0"/>
              <a:buNone/>
              <a:tabLst>
                <a:tab pos="9652000" algn="l"/>
              </a:tabLst>
            </a:pPr>
            <a:r>
              <a:rPr lang="en-GB" sz="3000" kern="100" dirty="0">
                <a:ea typeface="Calibri" panose="020F0502020204030204" pitchFamily="34" charset="0"/>
                <a:cs typeface="Mangal" panose="02040503050203030202" pitchFamily="18" charset="0"/>
              </a:rPr>
              <a:t>‘We have pulled our hair at times with clinicians who have really advocated for Open Dialogue to extend its remit…to be offered on a wider basis. That could be </a:t>
            </a:r>
            <a:r>
              <a:rPr lang="en-GB" sz="3000" b="1" kern="100" dirty="0">
                <a:solidFill>
                  <a:schemeClr val="accent3">
                    <a:lumMod val="75000"/>
                  </a:schemeClr>
                </a:solidFill>
                <a:ea typeface="Calibri" panose="020F0502020204030204" pitchFamily="34" charset="0"/>
                <a:cs typeface="Mangal" panose="02040503050203030202" pitchFamily="18" charset="0"/>
              </a:rPr>
              <a:t>incredibly unethical </a:t>
            </a:r>
            <a:r>
              <a:rPr lang="en-GB" sz="3000" kern="100" dirty="0">
                <a:ea typeface="Calibri" panose="020F0502020204030204" pitchFamily="34" charset="0"/>
                <a:cs typeface="Mangal" panose="02040503050203030202" pitchFamily="18" charset="0"/>
              </a:rPr>
              <a:t>because if they go ahead and do that and then [the trial] comes back in 2024, 2025 and says, it’s no better… I don’t think there is the evidence at all.’</a:t>
            </a:r>
            <a:endParaRPr lang="en-GB" sz="3000" kern="100" dirty="0">
              <a:latin typeface="Times New Roman" panose="02020603050405020304" pitchFamily="18"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174901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4D6F363-1242-556F-7B4D-43894C8E18D4}"/>
              </a:ext>
            </a:extLst>
          </p:cNvPr>
          <p:cNvSpPr txBox="1"/>
          <p:nvPr/>
        </p:nvSpPr>
        <p:spPr>
          <a:xfrm>
            <a:off x="1197703" y="2464845"/>
            <a:ext cx="9796594" cy="2308324"/>
          </a:xfrm>
          <a:prstGeom prst="rect">
            <a:avLst/>
          </a:prstGeom>
          <a:noFill/>
        </p:spPr>
        <p:txBody>
          <a:bodyPr wrap="square" rtlCol="0">
            <a:spAutoFit/>
          </a:bodyPr>
          <a:lstStyle/>
          <a:p>
            <a:pPr algn="ctr"/>
            <a:r>
              <a:rPr lang="en-US" sz="4800" dirty="0"/>
              <a:t>How do we decide what is the </a:t>
            </a:r>
            <a:r>
              <a:rPr lang="en-US" sz="4800" b="1" dirty="0">
                <a:solidFill>
                  <a:schemeClr val="accent3">
                    <a:lumMod val="75000"/>
                  </a:schemeClr>
                </a:solidFill>
              </a:rPr>
              <a:t>right </a:t>
            </a:r>
            <a:r>
              <a:rPr lang="en-US" sz="4800" dirty="0"/>
              <a:t>way forward for mental health services?</a:t>
            </a:r>
          </a:p>
        </p:txBody>
      </p:sp>
      <p:sp>
        <p:nvSpPr>
          <p:cNvPr id="6" name="Title 5">
            <a:extLst>
              <a:ext uri="{FF2B5EF4-FFF2-40B4-BE49-F238E27FC236}">
                <a16:creationId xmlns:a16="http://schemas.microsoft.com/office/drawing/2014/main" id="{E01D052C-D137-964B-C3E7-8917EEDA4590}"/>
              </a:ext>
            </a:extLst>
          </p:cNvPr>
          <p:cNvSpPr>
            <a:spLocks noGrp="1"/>
          </p:cNvSpPr>
          <p:nvPr>
            <p:ph type="title"/>
          </p:nvPr>
        </p:nvSpPr>
        <p:spPr/>
        <p:txBody>
          <a:bodyPr/>
          <a:lstStyle/>
          <a:p>
            <a:r>
              <a:rPr lang="en-US" dirty="0"/>
              <a:t>Ethical analysis in Public Health</a:t>
            </a:r>
          </a:p>
        </p:txBody>
      </p:sp>
    </p:spTree>
    <p:extLst>
      <p:ext uri="{BB962C8B-B14F-4D97-AF65-F5344CB8AC3E}">
        <p14:creationId xmlns:p14="http://schemas.microsoft.com/office/powerpoint/2010/main" val="1432055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175D3-2260-8FB5-2E70-EF848432728A}"/>
              </a:ext>
            </a:extLst>
          </p:cNvPr>
          <p:cNvSpPr>
            <a:spLocks noGrp="1"/>
          </p:cNvSpPr>
          <p:nvPr>
            <p:ph type="title"/>
          </p:nvPr>
        </p:nvSpPr>
        <p:spPr/>
        <p:txBody>
          <a:bodyPr/>
          <a:lstStyle/>
          <a:p>
            <a:r>
              <a:rPr lang="en-US" dirty="0"/>
              <a:t>Utilitarianism </a:t>
            </a:r>
          </a:p>
        </p:txBody>
      </p:sp>
      <p:sp>
        <p:nvSpPr>
          <p:cNvPr id="4" name="Content Placeholder 3">
            <a:extLst>
              <a:ext uri="{FF2B5EF4-FFF2-40B4-BE49-F238E27FC236}">
                <a16:creationId xmlns:a16="http://schemas.microsoft.com/office/drawing/2014/main" id="{26143852-90B4-A601-B1E5-DA14AFD7A6D7}"/>
              </a:ext>
            </a:extLst>
          </p:cNvPr>
          <p:cNvSpPr>
            <a:spLocks noGrp="1"/>
          </p:cNvSpPr>
          <p:nvPr>
            <p:ph sz="half" idx="1"/>
          </p:nvPr>
        </p:nvSpPr>
        <p:spPr>
          <a:xfrm>
            <a:off x="1129284" y="2248281"/>
            <a:ext cx="4754880" cy="4023360"/>
          </a:xfrm>
        </p:spPr>
        <p:txBody>
          <a:bodyPr>
            <a:normAutofit/>
          </a:bodyPr>
          <a:lstStyle/>
          <a:p>
            <a:pPr lvl="1"/>
            <a:r>
              <a:rPr lang="en-US" sz="2600" dirty="0"/>
              <a:t>The ‘right’ action maximizes wellbeing for the greatest number of people</a:t>
            </a:r>
          </a:p>
          <a:p>
            <a:pPr lvl="1"/>
            <a:r>
              <a:rPr lang="en-US" sz="2600" dirty="0"/>
              <a:t>Need to measure consequences of action to judge its morality</a:t>
            </a:r>
          </a:p>
          <a:p>
            <a:pPr lvl="1"/>
            <a:endParaRPr lang="en-US" sz="2600" dirty="0"/>
          </a:p>
        </p:txBody>
      </p:sp>
      <p:sp>
        <p:nvSpPr>
          <p:cNvPr id="5" name="Content Placeholder 4">
            <a:extLst>
              <a:ext uri="{FF2B5EF4-FFF2-40B4-BE49-F238E27FC236}">
                <a16:creationId xmlns:a16="http://schemas.microsoft.com/office/drawing/2014/main" id="{60952583-05B8-23D8-EA22-A2F227610F27}"/>
              </a:ext>
            </a:extLst>
          </p:cNvPr>
          <p:cNvSpPr>
            <a:spLocks noGrp="1"/>
          </p:cNvSpPr>
          <p:nvPr>
            <p:ph sz="half" idx="2"/>
          </p:nvPr>
        </p:nvSpPr>
        <p:spPr/>
        <p:txBody>
          <a:bodyPr>
            <a:normAutofit/>
          </a:bodyPr>
          <a:lstStyle/>
          <a:p>
            <a:pPr algn="ctr"/>
            <a:r>
              <a:rPr lang="en-US" sz="2600" dirty="0"/>
              <a:t>‘Currently, the evidence in support of OD is of low quality, and randomized controlled trials are required to draw further conclusions. </a:t>
            </a:r>
            <a:r>
              <a:rPr lang="en-US" sz="2600" b="1" dirty="0">
                <a:solidFill>
                  <a:schemeClr val="accent3">
                    <a:lumMod val="75000"/>
                  </a:schemeClr>
                </a:solidFill>
              </a:rPr>
              <a:t>It is vital that an extensive evaluation…takes place </a:t>
            </a:r>
            <a:r>
              <a:rPr lang="en-US" sz="2600" dirty="0"/>
              <a:t>because OD has already been adopted by many…services.’</a:t>
            </a:r>
          </a:p>
          <a:p>
            <a:pPr algn="ctr"/>
            <a:r>
              <a:rPr lang="en-US" sz="1200" dirty="0"/>
              <a:t>(Freeman 2019, p. 46)</a:t>
            </a:r>
          </a:p>
        </p:txBody>
      </p:sp>
    </p:spTree>
    <p:extLst>
      <p:ext uri="{BB962C8B-B14F-4D97-AF65-F5344CB8AC3E}">
        <p14:creationId xmlns:p14="http://schemas.microsoft.com/office/powerpoint/2010/main" val="138688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6D639-2128-3E2F-7BD9-82DA29D7E000}"/>
              </a:ext>
            </a:extLst>
          </p:cNvPr>
          <p:cNvSpPr>
            <a:spLocks noGrp="1"/>
          </p:cNvSpPr>
          <p:nvPr>
            <p:ph type="title"/>
          </p:nvPr>
        </p:nvSpPr>
        <p:spPr/>
        <p:txBody>
          <a:bodyPr/>
          <a:lstStyle/>
          <a:p>
            <a:r>
              <a:rPr lang="en-GB" dirty="0"/>
              <a:t>Virtue Ethics</a:t>
            </a:r>
          </a:p>
        </p:txBody>
      </p:sp>
      <p:sp>
        <p:nvSpPr>
          <p:cNvPr id="6" name="Content Placeholder 4">
            <a:extLst>
              <a:ext uri="{FF2B5EF4-FFF2-40B4-BE49-F238E27FC236}">
                <a16:creationId xmlns:a16="http://schemas.microsoft.com/office/drawing/2014/main" id="{715AB18F-5C76-7783-3E5C-564960EBA1AE}"/>
              </a:ext>
            </a:extLst>
          </p:cNvPr>
          <p:cNvSpPr txBox="1">
            <a:spLocks/>
          </p:cNvSpPr>
          <p:nvPr/>
        </p:nvSpPr>
        <p:spPr>
          <a:xfrm>
            <a:off x="1024128" y="2084832"/>
            <a:ext cx="4754880"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lvl="1"/>
            <a:r>
              <a:rPr lang="en-US" sz="2400" dirty="0"/>
              <a:t>The ‘right’ action embodies our ideas about what makes a good person and society </a:t>
            </a:r>
          </a:p>
          <a:p>
            <a:pPr lvl="1"/>
            <a:r>
              <a:rPr lang="en-US" sz="2400" dirty="0"/>
              <a:t>Embodying virtue is </a:t>
            </a:r>
            <a:r>
              <a:rPr lang="en-US" sz="2400" b="1" dirty="0"/>
              <a:t>an end in itself</a:t>
            </a:r>
          </a:p>
        </p:txBody>
      </p:sp>
      <p:pic>
        <p:nvPicPr>
          <p:cNvPr id="3" name="Picture 2" descr="“Be the change you wish to see in the world”- Mahatma Ghandi">
            <a:extLst>
              <a:ext uri="{FF2B5EF4-FFF2-40B4-BE49-F238E27FC236}">
                <a16:creationId xmlns:a16="http://schemas.microsoft.com/office/drawing/2014/main" id="{84E72135-14AF-3974-CA65-9252A893191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832783" y="3581931"/>
            <a:ext cx="3137569" cy="313756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8F3DA25-5BC6-76A3-56A4-0A4FBB19554E}"/>
              </a:ext>
            </a:extLst>
          </p:cNvPr>
          <p:cNvSpPr txBox="1"/>
          <p:nvPr/>
        </p:nvSpPr>
        <p:spPr>
          <a:xfrm>
            <a:off x="1470915" y="6581001"/>
            <a:ext cx="6099716" cy="276999"/>
          </a:xfrm>
          <a:prstGeom prst="rect">
            <a:avLst/>
          </a:prstGeom>
          <a:noFill/>
        </p:spPr>
        <p:txBody>
          <a:bodyPr wrap="square">
            <a:spAutoFit/>
          </a:bodyPr>
          <a:lstStyle/>
          <a:p>
            <a:r>
              <a:rPr lang="en-US" sz="1200" dirty="0"/>
              <a:t>https://</a:t>
            </a:r>
            <a:r>
              <a:rPr lang="en-US" sz="1200" dirty="0" err="1"/>
              <a:t>www.korumedicalspa.com</a:t>
            </a:r>
            <a:r>
              <a:rPr lang="en-US" sz="1200" dirty="0"/>
              <a:t>/journal/be-the-change</a:t>
            </a:r>
          </a:p>
        </p:txBody>
      </p:sp>
      <p:sp>
        <p:nvSpPr>
          <p:cNvPr id="8" name="TextBox 7">
            <a:extLst>
              <a:ext uri="{FF2B5EF4-FFF2-40B4-BE49-F238E27FC236}">
                <a16:creationId xmlns:a16="http://schemas.microsoft.com/office/drawing/2014/main" id="{920BE041-468D-DE1F-FDF9-B35B01169C59}"/>
              </a:ext>
            </a:extLst>
          </p:cNvPr>
          <p:cNvSpPr txBox="1"/>
          <p:nvPr/>
        </p:nvSpPr>
        <p:spPr>
          <a:xfrm>
            <a:off x="6605040" y="2273881"/>
            <a:ext cx="4451270" cy="3293209"/>
          </a:xfrm>
          <a:prstGeom prst="rect">
            <a:avLst/>
          </a:prstGeom>
          <a:noFill/>
        </p:spPr>
        <p:txBody>
          <a:bodyPr wrap="square">
            <a:spAutoFit/>
          </a:bodyPr>
          <a:lstStyle/>
          <a:p>
            <a:pPr algn="ctr"/>
            <a:r>
              <a:rPr lang="en-US" sz="2600" dirty="0">
                <a:effectLst/>
              </a:rPr>
              <a:t>‘Morally and ethically it's quite hard to argue against the principles of it.  So, what exactly are we worried about?  Why is there even the ODDESSI trial?  Because </a:t>
            </a:r>
            <a:r>
              <a:rPr lang="en-US" sz="2600" b="1" dirty="0">
                <a:solidFill>
                  <a:schemeClr val="accent3">
                    <a:lumMod val="75000"/>
                  </a:schemeClr>
                </a:solidFill>
                <a:effectLst/>
              </a:rPr>
              <a:t>should we not just be doing this stuff</a:t>
            </a:r>
            <a:r>
              <a:rPr lang="en-US" sz="2600" dirty="0">
                <a:effectLst/>
              </a:rPr>
              <a:t>?’</a:t>
            </a:r>
          </a:p>
        </p:txBody>
      </p:sp>
    </p:spTree>
    <p:extLst>
      <p:ext uri="{BB962C8B-B14F-4D97-AF65-F5344CB8AC3E}">
        <p14:creationId xmlns:p14="http://schemas.microsoft.com/office/powerpoint/2010/main" val="1305113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5FABD-3214-0791-E4BD-3E93AD24AA3E}"/>
              </a:ext>
            </a:extLst>
          </p:cNvPr>
          <p:cNvSpPr>
            <a:spLocks noGrp="1"/>
          </p:cNvSpPr>
          <p:nvPr>
            <p:ph type="title"/>
          </p:nvPr>
        </p:nvSpPr>
        <p:spPr>
          <a:xfrm>
            <a:off x="1024128" y="585216"/>
            <a:ext cx="10494104" cy="1499616"/>
          </a:xfrm>
        </p:spPr>
        <p:txBody>
          <a:bodyPr/>
          <a:lstStyle/>
          <a:p>
            <a:r>
              <a:rPr lang="en-GB" dirty="0"/>
              <a:t>The Moral meanings of caregiving</a:t>
            </a:r>
          </a:p>
        </p:txBody>
      </p:sp>
      <p:sp>
        <p:nvSpPr>
          <p:cNvPr id="5" name="Content Placeholder 4">
            <a:extLst>
              <a:ext uri="{FF2B5EF4-FFF2-40B4-BE49-F238E27FC236}">
                <a16:creationId xmlns:a16="http://schemas.microsoft.com/office/drawing/2014/main" id="{25D89BB8-51C6-B0E8-7FD9-B850387BD529}"/>
              </a:ext>
            </a:extLst>
          </p:cNvPr>
          <p:cNvSpPr>
            <a:spLocks noGrp="1"/>
          </p:cNvSpPr>
          <p:nvPr>
            <p:ph idx="1"/>
          </p:nvPr>
        </p:nvSpPr>
        <p:spPr/>
        <p:txBody>
          <a:bodyPr>
            <a:noAutofit/>
          </a:bodyPr>
          <a:lstStyle/>
          <a:p>
            <a:pPr marL="0" indent="0" algn="ctr">
              <a:buNone/>
            </a:pPr>
            <a:endParaRPr lang="en-GB" sz="3000" dirty="0"/>
          </a:p>
          <a:p>
            <a:pPr marL="0" indent="0" algn="ctr">
              <a:buNone/>
            </a:pPr>
            <a:r>
              <a:rPr lang="en-GB" sz="3000" dirty="0"/>
              <a:t>‘Caregiving ﻿is one of the foundational moral meanings and practices in human experience everywhere: it defines human value and </a:t>
            </a:r>
            <a:r>
              <a:rPr lang="en-GB" sz="3000" b="1" dirty="0">
                <a:solidFill>
                  <a:schemeClr val="accent3">
                    <a:lumMod val="75000"/>
                  </a:schemeClr>
                </a:solidFill>
              </a:rPr>
              <a:t>resists crude reduction to counting and costing</a:t>
            </a:r>
            <a:r>
              <a:rPr lang="en-GB" sz="3000" dirty="0"/>
              <a:t>…’</a:t>
            </a:r>
          </a:p>
          <a:p>
            <a:pPr algn="ctr"/>
            <a:r>
              <a:rPr lang="en-GB" sz="1200" dirty="0"/>
              <a:t>(Kleinman 2012, p. 1550-51)</a:t>
            </a:r>
          </a:p>
        </p:txBody>
      </p:sp>
    </p:spTree>
    <p:extLst>
      <p:ext uri="{BB962C8B-B14F-4D97-AF65-F5344CB8AC3E}">
        <p14:creationId xmlns:p14="http://schemas.microsoft.com/office/powerpoint/2010/main" val="19403704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5066</TotalTime>
  <Words>726</Words>
  <Application>Microsoft Macintosh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Calibri</vt:lpstr>
      <vt:lpstr>Helvetica Neue</vt:lpstr>
      <vt:lpstr>Times New Roman</vt:lpstr>
      <vt:lpstr>Tw Cen MT</vt:lpstr>
      <vt:lpstr>Tw Cen MT Condensed</vt:lpstr>
      <vt:lpstr>Wingdings 3</vt:lpstr>
      <vt:lpstr>Integral</vt:lpstr>
      <vt:lpstr>POD as a Moral Experiment </vt:lpstr>
      <vt:lpstr>The movement for pod</vt:lpstr>
      <vt:lpstr>A Moral Experiment</vt:lpstr>
      <vt:lpstr>Blind Faith?</vt:lpstr>
      <vt:lpstr>PowerPoint Presentation</vt:lpstr>
      <vt:lpstr>Ethical analysis in Public Health</vt:lpstr>
      <vt:lpstr>Utilitarianism </vt:lpstr>
      <vt:lpstr>Virtue Ethics</vt:lpstr>
      <vt:lpstr>The Moral meanings of caregiving</vt:lpstr>
      <vt:lpstr>Jana, Clinician</vt:lpstr>
      <vt:lpstr>Jeanine, Clinician</vt:lpstr>
      <vt:lpstr>Conclusion: Meta-Ethical dilemmas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 and The Moral Stakes of Mental Health Caregiving</dc:title>
  <dc:creator>CHASE, LIANA E.</dc:creator>
  <cp:lastModifiedBy>CHASE, LIANA E.</cp:lastModifiedBy>
  <cp:revision>120</cp:revision>
  <dcterms:created xsi:type="dcterms:W3CDTF">2023-08-16T11:28:20Z</dcterms:created>
  <dcterms:modified xsi:type="dcterms:W3CDTF">2024-03-27T16:08:21Z</dcterms:modified>
</cp:coreProperties>
</file>