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68" r:id="rId3"/>
    <p:sldId id="267" r:id="rId4"/>
    <p:sldId id="264" r:id="rId5"/>
    <p:sldId id="258" r:id="rId6"/>
    <p:sldId id="259" r:id="rId7"/>
    <p:sldId id="260" r:id="rId8"/>
    <p:sldId id="265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/>
    <p:restoredTop sz="65388"/>
  </p:normalViewPr>
  <p:slideViewPr>
    <p:cSldViewPr snapToGrid="0">
      <p:cViewPr varScale="1">
        <p:scale>
          <a:sx n="131" d="100"/>
          <a:sy n="131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E0B8D-A175-7241-9EF1-7C53B1797A3B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6817-62EF-634C-A45D-A7343357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6817-62EF-634C-A45D-A734335709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6817-62EF-634C-A45D-A734335709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6817-62EF-634C-A45D-A734335709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6817-62EF-634C-A45D-A734335709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6817-62EF-634C-A45D-A734335709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6284DDF-AEFB-6641-870A-C72F4C5D8AB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2D46F43-729B-F04F-AEC3-DE6964E6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6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4FCB-5C93-16CE-56FA-51D87DA89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APOD in Devon: </a:t>
            </a:r>
            <a:br>
              <a:rPr lang="en-US" dirty="0"/>
            </a:br>
            <a:r>
              <a:rPr lang="en-US" dirty="0"/>
              <a:t>What Are We Learning?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07A6C-95EC-F252-573A-E186C05E7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Dr Liana Chase</a:t>
            </a:r>
          </a:p>
          <a:p>
            <a:r>
              <a:rPr lang="en-US" dirty="0"/>
              <a:t>Durham University</a:t>
            </a:r>
          </a:p>
          <a:p>
            <a:r>
              <a:rPr lang="en-US" dirty="0"/>
              <a:t>Open Dialogue in Devon</a:t>
            </a:r>
          </a:p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19597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38FC-25C2-3EC4-251C-5AABFAD9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4631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take to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tolerate uncertainty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clinical practice?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2696-F230-A5DF-74F4-2C195A74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8" y="2210452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systems organized around a conception of mental illness as stable, knowable, and curable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Tolerating uncertainty is a form of skilled labor involving both learning and unlearning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Systemic and structural conditions – including professional role – affect the ability to tolerate uncertainty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Tolerating uncertainty is a form of action with real consequences</a:t>
            </a:r>
          </a:p>
          <a:p>
            <a:pPr lvl="1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4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B42B-1732-BD34-3D3F-AE00270A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POD experience tell us about the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moral dimensions </a:t>
            </a:r>
            <a:r>
              <a:rPr lang="en-US" dirty="0"/>
              <a:t>of mental healthcare?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7A96-4558-1E2B-C3D9-90F781564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200" dirty="0"/>
              <a:t>….to be discussed in Session 2</a:t>
            </a:r>
          </a:p>
        </p:txBody>
      </p:sp>
    </p:spTree>
    <p:extLst>
      <p:ext uri="{BB962C8B-B14F-4D97-AF65-F5344CB8AC3E}">
        <p14:creationId xmlns:p14="http://schemas.microsoft.com/office/powerpoint/2010/main" val="398323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1BFB4-8503-D49A-AFD7-CB64FC34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Fieldwork in Devon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4981-F072-CE1E-557A-82E942EF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1900" dirty="0"/>
              <a:t>2 ethnographers</a:t>
            </a:r>
          </a:p>
          <a:p>
            <a:r>
              <a:rPr lang="en-US" sz="1900" dirty="0"/>
              <a:t>18 months participant observation</a:t>
            </a:r>
          </a:p>
          <a:p>
            <a:r>
              <a:rPr lang="en-US" sz="1900" dirty="0"/>
              <a:t>Interviews with 50 people</a:t>
            </a:r>
          </a:p>
          <a:p>
            <a:pPr lvl="1"/>
            <a:r>
              <a:rPr lang="en-US" sz="1900" dirty="0"/>
              <a:t>Staff members</a:t>
            </a:r>
          </a:p>
          <a:p>
            <a:pPr lvl="1"/>
            <a:r>
              <a:rPr lang="en-US" sz="1900" dirty="0"/>
              <a:t>Mental health activists/advocates</a:t>
            </a:r>
          </a:p>
          <a:p>
            <a:pPr lvl="1"/>
            <a:r>
              <a:rPr lang="en-US" sz="1900" dirty="0"/>
              <a:t>People using services</a:t>
            </a:r>
          </a:p>
          <a:p>
            <a:pPr lvl="1"/>
            <a:r>
              <a:rPr lang="en-US" sz="1900" dirty="0" err="1"/>
              <a:t>Carers</a:t>
            </a:r>
            <a:r>
              <a:rPr lang="en-US" sz="1900" dirty="0"/>
              <a:t> / network members</a:t>
            </a:r>
          </a:p>
          <a:p>
            <a:pPr lvl="1"/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</p:txBody>
      </p:sp>
      <p:pic>
        <p:nvPicPr>
          <p:cNvPr id="5" name="Picture 4" descr="A collage of images of human face&#10;&#10;Description automatically generated">
            <a:extLst>
              <a:ext uri="{FF2B5EF4-FFF2-40B4-BE49-F238E27FC236}">
                <a16:creationId xmlns:a16="http://schemas.microsoft.com/office/drawing/2014/main" id="{49DD35B4-922E-61FD-6FD3-1D4C9232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57" y="1255795"/>
            <a:ext cx="6155141" cy="43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977C2-E02D-7853-8500-7CF4B8B4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Anthropology &amp; Open Dialogue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1003B-9038-39FD-4B65-ABD89B7AF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3887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Applied Insights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How can our findings on POD improve mental health services in Devon?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75035-33B8-B217-C843-22512A938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3887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Theoretical Insights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What does the POD experience teach us about mental health, recovery, and being human?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0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0909-D74D-E35A-8519-1466C8CF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Applied Insights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How can we improve mental health services in Devon?</a:t>
            </a:r>
          </a:p>
        </p:txBody>
      </p:sp>
      <p:pic>
        <p:nvPicPr>
          <p:cNvPr id="5" name="Content Placeholder 4" descr="A paper with text on it&#10;&#10;Description automatically generated">
            <a:extLst>
              <a:ext uri="{FF2B5EF4-FFF2-40B4-BE49-F238E27FC236}">
                <a16:creationId xmlns:a16="http://schemas.microsoft.com/office/drawing/2014/main" id="{78694CB2-4C02-8704-3680-DC35AF8F2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158" y="492573"/>
            <a:ext cx="424887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093D-D08A-0DB8-4166-1733BCB8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Lived Experience and ‘Key Ingredients’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86809-AAFB-8849-B287-3727172E2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>
                <a:effectLst/>
                <a:latin typeface="Helvetica" pitchFamily="2" charset="0"/>
              </a:rPr>
              <a:t>‘Not only do you get your say but what I liked about it was that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you were talking to human beings</a:t>
            </a:r>
            <a:r>
              <a:rPr lang="en-GB" dirty="0">
                <a:effectLst/>
                <a:latin typeface="Helvetica" pitchFamily="2" charset="0"/>
              </a:rPr>
              <a:t>.’</a:t>
            </a:r>
          </a:p>
          <a:p>
            <a:pPr marL="0" indent="0" algn="ctr">
              <a:buNone/>
            </a:pPr>
            <a:endParaRPr lang="en-GB" sz="600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endParaRPr lang="en-GB" sz="500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GB" dirty="0">
                <a:effectLst/>
                <a:latin typeface="Helvetica" pitchFamily="2" charset="0"/>
              </a:rPr>
              <a:t>‘You're just in a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safe space</a:t>
            </a:r>
            <a:r>
              <a:rPr lang="en-GB" dirty="0">
                <a:effectLst/>
                <a:latin typeface="Helvetica" pitchFamily="2" charset="0"/>
              </a:rPr>
              <a:t>, and that is priceless.’</a:t>
            </a:r>
          </a:p>
          <a:p>
            <a:pPr marL="0" indent="0" algn="ctr">
              <a:buNone/>
            </a:pPr>
            <a:endParaRPr lang="en-GB" sz="500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endParaRPr lang="en-GB" sz="500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GB" dirty="0">
                <a:effectLst/>
                <a:latin typeface="Helvetica" pitchFamily="2" charset="0"/>
              </a:rPr>
              <a:t>‘It's completely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within your control</a:t>
            </a:r>
            <a:r>
              <a:rPr lang="en-GB" dirty="0">
                <a:effectLst/>
                <a:latin typeface="Helvetica" pitchFamily="2" charset="0"/>
              </a:rPr>
              <a:t>.’</a:t>
            </a:r>
          </a:p>
          <a:p>
            <a:pPr marL="0" indent="0" algn="ctr">
              <a:buNone/>
            </a:pPr>
            <a:endParaRPr lang="en-GB" sz="500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endParaRPr lang="en-GB" sz="500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Helvetica" pitchFamily="2" charset="0"/>
              </a:rPr>
              <a:t>‘</a:t>
            </a:r>
            <a:r>
              <a:rPr lang="en-GB" dirty="0">
                <a:effectLst/>
                <a:latin typeface="Helvetica" pitchFamily="2" charset="0"/>
              </a:rPr>
              <a:t>It’s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given [my family members] insight to my illness </a:t>
            </a:r>
            <a:r>
              <a:rPr lang="en-GB" dirty="0">
                <a:effectLst/>
                <a:latin typeface="Helvetica" pitchFamily="2" charset="0"/>
              </a:rPr>
              <a:t>that they wouldn’t have had before.</a:t>
            </a:r>
          </a:p>
          <a:p>
            <a:pPr marL="0" indent="0" algn="ctr">
              <a:buNone/>
            </a:pPr>
            <a:endParaRPr lang="en-GB" sz="600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Helvetica" pitchFamily="2" charset="0"/>
              </a:rPr>
              <a:t>‘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2" charset="0"/>
              </a:rPr>
              <a:t>B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eing able to…get the help and support I need if I need it</a:t>
            </a:r>
            <a:r>
              <a:rPr lang="en-GB" dirty="0">
                <a:effectLst/>
                <a:latin typeface="Helvetica" pitchFamily="2" charset="0"/>
              </a:rPr>
              <a:t>– that’s a massive part to keep someone like myself…on the straight and narrow without medication.’</a:t>
            </a:r>
          </a:p>
          <a:p>
            <a:pPr marL="0" indent="0"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4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8B15-2AA8-CB25-2B43-E1C70DDF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Strengthening the 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9731B8-4D36-6C84-B1A0-BE2C59A9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Better communication at the start of POD treatment about what is being offered and how POD affects eligibility for other services and referral processes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sym typeface="Wingdings" pitchFamily="2" charset="2"/>
              </a:rPr>
              <a:t>                </a:t>
            </a:r>
          </a:p>
          <a:p>
            <a:pPr marL="457200" lvl="1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sym typeface="Wingdings" pitchFamily="2" charset="2"/>
              </a:rPr>
              <a:t>                Improved informational lea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sym typeface="Wingdings" pitchFamily="2" charset="2"/>
              </a:rPr>
              <a:t>flet on POD</a:t>
            </a:r>
          </a:p>
          <a:p>
            <a:pPr marL="457200" lvl="1" indent="0">
              <a:buNone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Risks of slipping through the cracks or feeling unsupported without one consistent/responsible practitioner</a:t>
            </a:r>
          </a:p>
          <a:p>
            <a:pPr marL="457200" lvl="1" indent="0">
              <a:buNone/>
            </a:pPr>
            <a:r>
              <a:rPr lang="en-GB" sz="2800" dirty="0">
                <a:latin typeface="Calibri" panose="020F0502020204030204" pitchFamily="34" charset="0"/>
                <a:cs typeface="Mangal" panose="02040503050203030202" pitchFamily="18" charset="0"/>
              </a:rPr>
              <a:t>               </a:t>
            </a:r>
          </a:p>
          <a:p>
            <a:pPr marL="457200" lvl="1" indent="0">
              <a:buNone/>
            </a:pPr>
            <a:r>
              <a:rPr lang="en-GB" sz="2800" dirty="0">
                <a:latin typeface="Calibri" panose="020F0502020204030204" pitchFamily="34" charset="0"/>
                <a:cs typeface="Mangal" panose="02040503050203030202" pitchFamily="18" charset="0"/>
              </a:rPr>
              <a:t>              Allocating named practitioner for each network</a:t>
            </a:r>
            <a:endParaRPr lang="en-US" sz="28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4A38851-7CC2-45D4-9FFC-6BA26405383D}"/>
              </a:ext>
            </a:extLst>
          </p:cNvPr>
          <p:cNvSpPr/>
          <p:nvPr/>
        </p:nvSpPr>
        <p:spPr>
          <a:xfrm>
            <a:off x="1405289" y="3186684"/>
            <a:ext cx="978408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DA7AF28-A84C-6B18-987D-0458597FF795}"/>
              </a:ext>
            </a:extLst>
          </p:cNvPr>
          <p:cNvSpPr/>
          <p:nvPr/>
        </p:nvSpPr>
        <p:spPr>
          <a:xfrm>
            <a:off x="1317672" y="5291784"/>
            <a:ext cx="978408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6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CB77-3644-0EBE-2077-9F745AB9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2D14-20EE-2F04-9E09-88C1BB10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Clinicians’ views on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Safety and risk management</a:t>
            </a:r>
          </a:p>
          <a:p>
            <a:pPr lvl="1"/>
            <a:r>
              <a:rPr lang="en-US" dirty="0"/>
              <a:t>Waitlists and flow</a:t>
            </a:r>
          </a:p>
          <a:p>
            <a:r>
              <a:rPr lang="en-US" dirty="0"/>
              <a:t>Staff wellbeing &amp; retention</a:t>
            </a:r>
          </a:p>
          <a:p>
            <a:r>
              <a:rPr lang="en-US" sz="2800" dirty="0"/>
              <a:t>Contextual challenges to implementing POD &amp; strategies for addressing these</a:t>
            </a:r>
            <a:endParaRPr lang="en-US" dirty="0"/>
          </a:p>
          <a:p>
            <a:r>
              <a:rPr lang="en-US" dirty="0"/>
              <a:t>Recommendations on the future of POD in the NHS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7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0909-D74D-E35A-8519-1466C8CF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9584957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Theoretical Insights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What does the POD experience teach us about mental health, recovery, and being human? </a:t>
            </a:r>
          </a:p>
        </p:txBody>
      </p:sp>
    </p:spTree>
    <p:extLst>
      <p:ext uri="{BB962C8B-B14F-4D97-AF65-F5344CB8AC3E}">
        <p14:creationId xmlns:p14="http://schemas.microsoft.com/office/powerpoint/2010/main" val="141046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9D71-B742-DAA7-36C0-37F71296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mental healthcare feel ‘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human</a:t>
            </a:r>
            <a:r>
              <a:rPr lang="en-US" dirty="0"/>
              <a:t>’?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6CD45-FC11-4451-C6EF-4D0287C02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307" y="1690688"/>
            <a:ext cx="5181600" cy="46672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320040" marR="548640" indent="0" algn="ctr">
              <a:spcBef>
                <a:spcPts val="0"/>
              </a:spcBef>
              <a:spcAft>
                <a:spcPts val="800"/>
              </a:spcAft>
              <a:buNone/>
            </a:pPr>
            <a:endParaRPr lang="en-GB" sz="2800" i="1" dirty="0">
              <a:effectLst/>
              <a:latin typeface="PT Sans" panose="020B0503020203020204" pitchFamily="34" charset="77"/>
              <a:ea typeface="Calibri" panose="020F0502020204030204" pitchFamily="34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…just being able to drop your professional gaze and just work with people as </a:t>
            </a:r>
            <a:r>
              <a:rPr lang="en-GB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human</a:t>
            </a: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 beings.</a:t>
            </a:r>
            <a:endParaRPr lang="en-GB" sz="2800" i="1" dirty="0">
              <a:latin typeface="PT Sans" panose="020B0503020203020204" pitchFamily="34" charset="77"/>
              <a:ea typeface="Calibri" panose="020F0502020204030204" pitchFamily="34" charset="0"/>
            </a:endParaRPr>
          </a:p>
          <a:p>
            <a:pPr marL="548640" marR="548640" algn="ctr">
              <a:spcBef>
                <a:spcPts val="0"/>
              </a:spcBef>
              <a:spcAft>
                <a:spcPts val="800"/>
              </a:spcAft>
            </a:pPr>
            <a:endParaRPr lang="en-GB" sz="2800" i="1" dirty="0">
              <a:solidFill>
                <a:srgbClr val="000000"/>
              </a:solidFill>
              <a:effectLst/>
              <a:latin typeface="PT Sans" panose="020B0503020203020204" pitchFamily="34" charset="77"/>
              <a:ea typeface="Calibri" panose="020F0502020204030204" pitchFamily="34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[Conventional] therapy can give you someone that you can talk at, but there's no </a:t>
            </a:r>
            <a:r>
              <a:rPr lang="en-GB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human</a:t>
            </a: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 element to it….  </a:t>
            </a:r>
            <a:endParaRPr lang="en-US" sz="2800" dirty="0">
              <a:effectLst/>
              <a:latin typeface="PT Sans" panose="020B0503020203020204" pitchFamily="34" charset="77"/>
              <a:ea typeface="Times New Roman" panose="02020603050405020304" pitchFamily="18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800" i="1" dirty="0">
              <a:effectLst/>
              <a:latin typeface="PT Sans" panose="020B0503020203020204" pitchFamily="34" charset="77"/>
              <a:ea typeface="Calibri" panose="020F0502020204030204" pitchFamily="34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It makes you feel much more </a:t>
            </a:r>
            <a:r>
              <a:rPr lang="en-GB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human</a:t>
            </a: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– like you're not as broken as you thought you might have been.</a:t>
            </a:r>
            <a:endParaRPr lang="en-US" sz="2800" dirty="0">
              <a:effectLst/>
              <a:latin typeface="PT Sans" panose="020B0503020203020204" pitchFamily="34" charset="77"/>
              <a:ea typeface="Times New Roman" panose="02020603050405020304" pitchFamily="18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T Sans" panose="020B0503020203020204" pitchFamily="34" charset="77"/>
              <a:ea typeface="Calibri" panose="020F0502020204030204" pitchFamily="34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You were talking to </a:t>
            </a:r>
            <a:r>
              <a:rPr lang="en-GB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human</a:t>
            </a:r>
            <a:r>
              <a:rPr lang="en-GB" sz="2800" i="1" dirty="0">
                <a:solidFill>
                  <a:srgbClr val="FF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 </a:t>
            </a: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beings. </a:t>
            </a:r>
            <a:endParaRPr lang="en-US" sz="2800" dirty="0">
              <a:effectLst/>
              <a:latin typeface="PT Sans" panose="020B0503020203020204" pitchFamily="34" charset="77"/>
              <a:ea typeface="Times New Roman" panose="02020603050405020304" pitchFamily="18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effectLst/>
                <a:latin typeface="PT Sans" panose="020B0503020203020204" pitchFamily="34" charset="77"/>
                <a:ea typeface="Calibri" panose="020F0502020204030204" pitchFamily="34" charset="0"/>
              </a:rPr>
              <a:t> </a:t>
            </a:r>
            <a:endParaRPr lang="en-US" dirty="0">
              <a:latin typeface="PT Sans" panose="020B0503020203020204" pitchFamily="34" charset="77"/>
              <a:ea typeface="Calibri" panose="020F0502020204030204" pitchFamily="34" charset="0"/>
            </a:endParaRPr>
          </a:p>
          <a:p>
            <a:pPr marL="320040" marR="54864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effectLst/>
                <a:latin typeface="PT Sans" panose="020B0503020203020204" pitchFamily="34" charset="77"/>
                <a:ea typeface="Times New Roman" panose="02020603050405020304" pitchFamily="18" charset="0"/>
              </a:rPr>
              <a:t>Having somebody to speak to on a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PT Sans" panose="020B0503020203020204" pitchFamily="34" charset="77"/>
                <a:ea typeface="Times New Roman" panose="02020603050405020304" pitchFamily="18" charset="0"/>
              </a:rPr>
              <a:t>human</a:t>
            </a:r>
            <a:r>
              <a:rPr lang="en-US" sz="2800" i="1" dirty="0">
                <a:effectLst/>
                <a:latin typeface="PT Sans" panose="020B0503020203020204" pitchFamily="34" charset="77"/>
                <a:ea typeface="Times New Roman" panose="02020603050405020304" pitchFamily="18" charset="0"/>
              </a:rPr>
              <a:t> level about things and not feeling judged has been helpful.</a:t>
            </a:r>
            <a:endParaRPr lang="en-US" sz="2800" dirty="0">
              <a:effectLst/>
              <a:latin typeface="PT Sans" panose="020B0503020203020204" pitchFamily="34" charset="77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5AD76-E236-A14B-DB71-9E935977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2902"/>
            <a:ext cx="5181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Dehumanizing effects of health bureaucracies organized around risk management </a:t>
            </a:r>
          </a:p>
          <a:p>
            <a:r>
              <a:rPr lang="en-US" sz="2400" dirty="0"/>
              <a:t>POD goes beyond aspirations to more person-centered care to establish </a:t>
            </a:r>
            <a:r>
              <a:rPr lang="en-US" sz="2400" i="1" dirty="0"/>
              <a:t>conditions necessary</a:t>
            </a:r>
          </a:p>
          <a:p>
            <a:pPr lvl="1"/>
            <a:r>
              <a:rPr lang="en-US" dirty="0"/>
              <a:t>Spaces for deliberate ethical reflection </a:t>
            </a:r>
          </a:p>
          <a:p>
            <a:pPr lvl="1"/>
            <a:r>
              <a:rPr lang="en-US" dirty="0"/>
              <a:t>Reorganizing care provision</a:t>
            </a:r>
          </a:p>
          <a:p>
            <a:pPr lvl="1"/>
            <a:r>
              <a:rPr lang="en-US" dirty="0"/>
              <a:t>Rethinking the role of clinician </a:t>
            </a:r>
          </a:p>
        </p:txBody>
      </p:sp>
    </p:spTree>
    <p:extLst>
      <p:ext uri="{BB962C8B-B14F-4D97-AF65-F5344CB8AC3E}">
        <p14:creationId xmlns:p14="http://schemas.microsoft.com/office/powerpoint/2010/main" val="299650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549</Words>
  <Application>Microsoft Macintosh PowerPoint</Application>
  <PresentationFormat>Widescreen</PresentationFormat>
  <Paragraphs>83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Helvetica</vt:lpstr>
      <vt:lpstr>PT Sans</vt:lpstr>
      <vt:lpstr>Office Theme</vt:lpstr>
      <vt:lpstr>APOD in Devon:  What Are We Learning?</vt:lpstr>
      <vt:lpstr>Fieldwork in Devon </vt:lpstr>
      <vt:lpstr>Anthropology &amp; Open Dialogue </vt:lpstr>
      <vt:lpstr>Applied Insights   How can we improve mental health services in Devon?</vt:lpstr>
      <vt:lpstr>Lived Experience and ‘Key Ingredients’</vt:lpstr>
      <vt:lpstr>Suggestions for Strengthening the Service</vt:lpstr>
      <vt:lpstr>Other Topics Covered</vt:lpstr>
      <vt:lpstr>Theoretical Insights  What does the POD experience teach us about mental health, recovery, and being human? </vt:lpstr>
      <vt:lpstr>What makes mental healthcare feel ‘human’?</vt:lpstr>
      <vt:lpstr>What does it take to tolerate uncertainty in clinical practice? </vt:lpstr>
      <vt:lpstr>What does the POD experience tell us about the moral dimensions of mental healthcare?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APOD in Devon:  What Are We Learning?</dc:title>
  <dc:creator>CHASE, LIANA E.</dc:creator>
  <cp:lastModifiedBy>CHASE, LIANA E.</cp:lastModifiedBy>
  <cp:revision>10</cp:revision>
  <dcterms:created xsi:type="dcterms:W3CDTF">2024-03-26T15:36:31Z</dcterms:created>
  <dcterms:modified xsi:type="dcterms:W3CDTF">2024-03-27T16:05:50Z</dcterms:modified>
</cp:coreProperties>
</file>