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4" autoAdjust="0"/>
    <p:restoredTop sz="94624"/>
  </p:normalViewPr>
  <p:slideViewPr>
    <p:cSldViewPr snapToGrid="0">
      <p:cViewPr varScale="1">
        <p:scale>
          <a:sx n="111" d="100"/>
          <a:sy n="111" d="100"/>
        </p:scale>
        <p:origin x="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BAFF-A9DE-4DE8-9BEC-AD72E59CB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44551-6320-46FE-8BEF-F5E9F1121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718B3-9FEC-49F9-8450-97B8DEDD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6BCB3-9329-4921-B3F8-40472FD0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6FFC5-44D5-45C2-AC1E-97168C03A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29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8F20-283D-4FF7-9255-A80025F4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4DDDF-0CA6-448B-B865-956A0B09A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CE6BC-2975-4891-A14B-66A3FCB0D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E9F3E-0324-4387-95E2-82318DE8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92FA0-3426-4439-950C-44E5D9D0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39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B81426-E1E1-4F4B-9DEB-F59E46919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5C079-715B-4A59-98BC-BC9FD0502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59500-B574-429D-BADC-9BD81C85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635F0-360D-478C-AB40-9FA2EF8E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C338-3600-4E61-88CB-BDE495B9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69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70EB-ECD6-45DD-8555-7A5BD275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F601F-7603-4628-840D-FF8B12435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4C41F-D241-48CD-BBA0-9A166120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0D979-B484-48CF-88EC-4F37C1E6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5460A-7E7B-454B-BAC1-0890043D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28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A6E8F-9AB7-4525-9EBA-EDFB2707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B04E0-6A8C-422C-AE54-C19C4E6A0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88547-1058-4C01-90A2-B24F9DB3C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073E1-58BB-4B4E-90A9-36F8E03B2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4B619-C782-4113-B8FB-BF696E08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17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EAC30-0E40-4C58-B7AA-4C061A6DB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9C1B2-F5D1-4E20-A828-752C6588B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A36B2-6E96-48DC-B860-4FE6658DC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AD376-5A3D-42FB-B5C3-4C5141A88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9D742-C188-48F3-96A3-D85573B5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4CF0D-7CA5-43E5-B4D3-405935C8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3F737-7C0B-4D61-9B92-C679B426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E5715-657E-401F-856F-AC44790F8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10F7A-7221-439E-8D9C-AD40E997D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39E21-AD25-46A9-BAD5-BF76C32BD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9B151-9010-4242-A6D7-71BABE312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64E7C-C638-41D9-937F-7F2EC3E3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BABD1-6D7C-467F-98D2-33307BE2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2B6DC-C79D-4D3E-8043-540934F3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31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09F6-8267-44EF-95FC-8ACA9C26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3047A-0437-414B-8D0F-0C4F4196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E262D-EC66-41B4-925A-85BA1F68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C8A7A-99BA-4CE1-BA96-C982AFD9B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9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74E574-5C87-4A83-AFC5-F51A5FE5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AB286C-1EC7-4760-A625-A37E1933A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5234A-4C89-496A-84A9-7A304427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44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1BE0E-6AC0-4CA0-96C5-879164519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2A59B-6690-4E6E-9DEF-1342E2FC3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E9B31-2E45-4D6D-9075-96F82A719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8855B-ED7E-4FAD-8956-596A653EC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6DD90-03E1-4D55-A839-BB872A60C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7295B-6E0F-4175-B4B4-78959A025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10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7EA2-AD91-438E-B554-DCEBCCE1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6582B2-BCAA-4FA6-9F8A-ABD11EEA1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CD947-4065-4947-9CD3-B0E3C6874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7892F-4EEA-4052-A25A-EB9346BED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0C0D-6EE8-4BE3-B54A-33A226B6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AE4F4-3A96-4841-BBC6-D3A66265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28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FC52D-79BC-4967-9B62-521C9B74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DAE5E-197B-4714-8176-E84B435EC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42E54-A0D1-4BD1-94C3-888AFDAF3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634EE-46B2-4DB7-8D1D-A3C0BA05ED8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D84F6-45D1-4CDB-ADA9-F4812EE57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11A44-7EE7-4718-A53D-802FA37AD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8A7CC-3CB7-4007-97CE-D3308155D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3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F43C-7836-4BAA-9CA5-ADC0A1E09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773" y="113017"/>
            <a:ext cx="11311847" cy="4479531"/>
          </a:xfrm>
        </p:spPr>
        <p:txBody>
          <a:bodyPr>
            <a:normAutofit fontScale="90000"/>
          </a:bodyPr>
          <a:lstStyle/>
          <a:p>
            <a:br>
              <a:rPr lang="en-GB" sz="4000" dirty="0">
                <a:latin typeface="Baguet Script" panose="00000500000000000000" pitchFamily="2" charset="0"/>
              </a:rPr>
            </a:br>
            <a:br>
              <a:rPr lang="en-GB" sz="4400" dirty="0">
                <a:latin typeface="Baguet Script" panose="00000500000000000000" pitchFamily="2" charset="0"/>
              </a:rPr>
            </a:br>
            <a:r>
              <a:rPr lang="en-GB" sz="4400" dirty="0">
                <a:latin typeface="Baguet Script" panose="00000500000000000000" pitchFamily="2" charset="0"/>
              </a:rPr>
              <a:t>‘Finding mutuality in liminality’: </a:t>
            </a:r>
            <a:br>
              <a:rPr lang="en-GB" sz="4400" dirty="0">
                <a:latin typeface="Baguet Script" panose="00000500000000000000" pitchFamily="2" charset="0"/>
              </a:rPr>
            </a:br>
            <a:r>
              <a:rPr lang="en-GB" sz="4400" dirty="0">
                <a:latin typeface="Baguet Script" panose="00000500000000000000" pitchFamily="2" charset="0"/>
              </a:rPr>
              <a:t>The experiences of peer support workers in Open Dialogue and beyond</a:t>
            </a:r>
            <a:br>
              <a:rPr lang="en-GB" dirty="0">
                <a:latin typeface="Baguet Script" panose="00000500000000000000" pitchFamily="2" charset="0"/>
              </a:rPr>
            </a:br>
            <a:br>
              <a:rPr lang="en-GB" dirty="0">
                <a:latin typeface="Baguet Script" panose="00000500000000000000" pitchFamily="2" charset="0"/>
              </a:rPr>
            </a:br>
            <a:r>
              <a:rPr lang="en-GB" sz="3100" dirty="0">
                <a:latin typeface="+mn-lt"/>
              </a:rPr>
              <a:t>Kiara Wickremasinghe, SOAS University of London</a:t>
            </a:r>
            <a:br>
              <a:rPr lang="en-GB" sz="3100" dirty="0">
                <a:latin typeface="+mn-lt"/>
              </a:rPr>
            </a:br>
            <a:br>
              <a:rPr lang="en-GB" sz="3100" dirty="0">
                <a:latin typeface="+mn-lt"/>
              </a:rPr>
            </a:br>
            <a:r>
              <a:rPr lang="en-GB" sz="2200" dirty="0">
                <a:latin typeface="+mn-lt"/>
              </a:rPr>
              <a:t>644916@soas.ac.uk</a:t>
            </a:r>
            <a:br>
              <a:rPr lang="en-GB" sz="2200" dirty="0">
                <a:latin typeface="+mn-lt"/>
              </a:rPr>
            </a:br>
            <a:br>
              <a:rPr lang="en-GB" sz="2200" dirty="0">
                <a:latin typeface="+mn-lt"/>
              </a:rPr>
            </a:br>
            <a:r>
              <a:rPr lang="en-GB" sz="2200" dirty="0">
                <a:latin typeface="+mn-lt"/>
              </a:rPr>
              <a:t>APOD Conference Devon </a:t>
            </a:r>
            <a:br>
              <a:rPr lang="en-GB" sz="2200" dirty="0">
                <a:latin typeface="+mn-lt"/>
              </a:rPr>
            </a:br>
            <a:br>
              <a:rPr lang="en-GB" sz="2200" dirty="0">
                <a:latin typeface="+mn-lt"/>
              </a:rPr>
            </a:br>
            <a:r>
              <a:rPr lang="en-GB" sz="2200" dirty="0">
                <a:latin typeface="+mn-lt"/>
              </a:rPr>
              <a:t>28</a:t>
            </a:r>
            <a:r>
              <a:rPr lang="en-GB" sz="2200" baseline="30000" dirty="0">
                <a:latin typeface="+mn-lt"/>
              </a:rPr>
              <a:t>th</a:t>
            </a:r>
            <a:r>
              <a:rPr lang="en-GB" sz="2200" dirty="0">
                <a:latin typeface="+mn-lt"/>
              </a:rPr>
              <a:t> March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825BDD-827C-4748-8EAB-1CBAAEDE5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59" y="4752388"/>
            <a:ext cx="1541005" cy="14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93DF2E7-DD1A-406B-AA49-0D39A22D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5193346"/>
            <a:ext cx="20193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7B81C52-EEF6-469E-8F52-2B887F0CB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69" y="4752387"/>
            <a:ext cx="23050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BB6049-5A8D-4FC1-9D37-A8FF085B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68" y="4684179"/>
            <a:ext cx="1634587" cy="156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ealth Research Authority - Wikipedia">
            <a:extLst>
              <a:ext uri="{FF2B5EF4-FFF2-40B4-BE49-F238E27FC236}">
                <a16:creationId xmlns:a16="http://schemas.microsoft.com/office/drawing/2014/main" id="{6AC4F1BD-07D5-4510-9A51-3998D9CE0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153" y="5114925"/>
            <a:ext cx="1668266" cy="7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33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9.png">
            <a:extLst>
              <a:ext uri="{FF2B5EF4-FFF2-40B4-BE49-F238E27FC236}">
                <a16:creationId xmlns:a16="http://schemas.microsoft.com/office/drawing/2014/main" id="{F9E5515B-27EC-42E2-A1E1-DB4A43DA349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869897" y="0"/>
            <a:ext cx="8455632" cy="6858000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12C0BC-853D-4EFF-B7F5-68EF29C9EA21}"/>
              </a:ext>
            </a:extLst>
          </p:cNvPr>
          <p:cNvSpPr txBox="1"/>
          <p:nvPr/>
        </p:nvSpPr>
        <p:spPr>
          <a:xfrm rot="16200000">
            <a:off x="-2139829" y="3146697"/>
            <a:ext cx="625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guet Script" panose="020B0604020202020204" pitchFamily="2" charset="0"/>
              </a:rPr>
              <a:t>1. Vignette</a:t>
            </a:r>
          </a:p>
        </p:txBody>
      </p:sp>
    </p:spTree>
    <p:extLst>
      <p:ext uri="{BB962C8B-B14F-4D97-AF65-F5344CB8AC3E}">
        <p14:creationId xmlns:p14="http://schemas.microsoft.com/office/powerpoint/2010/main" val="425911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2508C-5874-45FC-98AF-E2660128A78C}"/>
              </a:ext>
            </a:extLst>
          </p:cNvPr>
          <p:cNvSpPr txBox="1"/>
          <p:nvPr/>
        </p:nvSpPr>
        <p:spPr>
          <a:xfrm rot="16200000">
            <a:off x="-2293941" y="3105835"/>
            <a:ext cx="625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guet Script" panose="020B0604020202020204" pitchFamily="2" charset="0"/>
              </a:rPr>
              <a:t>2. Introducing my paper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644AF-649C-C097-80BE-649011E90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2" y="134726"/>
            <a:ext cx="6914156" cy="65885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951B4A-529F-A681-F911-DA673CAF2F30}"/>
              </a:ext>
            </a:extLst>
          </p:cNvPr>
          <p:cNvSpPr txBox="1"/>
          <p:nvPr/>
        </p:nvSpPr>
        <p:spPr>
          <a:xfrm>
            <a:off x="8758238" y="2274838"/>
            <a:ext cx="2924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somewhat ugly painting(!), but I was trying to capture a sense of connection here, with peer support workers as a ‘bridge’ between clinicians and service users, offering hope but also positioned precariously and facing conflicting demands. </a:t>
            </a:r>
          </a:p>
        </p:txBody>
      </p:sp>
    </p:spTree>
    <p:extLst>
      <p:ext uri="{BB962C8B-B14F-4D97-AF65-F5344CB8AC3E}">
        <p14:creationId xmlns:p14="http://schemas.microsoft.com/office/powerpoint/2010/main" val="262762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2508C-5874-45FC-98AF-E2660128A78C}"/>
              </a:ext>
            </a:extLst>
          </p:cNvPr>
          <p:cNvSpPr txBox="1"/>
          <p:nvPr/>
        </p:nvSpPr>
        <p:spPr>
          <a:xfrm rot="16200000">
            <a:off x="-2293941" y="2828836"/>
            <a:ext cx="6252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guet Script" panose="020B0604020202020204" pitchFamily="2" charset="0"/>
              </a:rPr>
              <a:t>3. An anthropology of friendship?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4EEEE-64D7-4EE5-8DAB-489393A87E98}"/>
              </a:ext>
            </a:extLst>
          </p:cNvPr>
          <p:cNvSpPr txBox="1"/>
          <p:nvPr/>
        </p:nvSpPr>
        <p:spPr>
          <a:xfrm>
            <a:off x="1654139" y="1387011"/>
            <a:ext cx="68425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“not just an event that takes place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time, but one that actually generates or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time” (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Dikeç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2009, p. 11)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E0433-E8D5-4763-87C5-E295F5F092AA}"/>
              </a:ext>
            </a:extLst>
          </p:cNvPr>
          <p:cNvSpPr txBox="1"/>
          <p:nvPr/>
        </p:nvSpPr>
        <p:spPr>
          <a:xfrm>
            <a:off x="3870788" y="3262515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“construction of a moral universe to which both host and guest agree to belong” (Selwyn, 2000, p. 19)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CCDB8-4222-4344-B97B-A6FE8FBAA898}"/>
              </a:ext>
            </a:extLst>
          </p:cNvPr>
          <p:cNvSpPr txBox="1"/>
          <p:nvPr/>
        </p:nvSpPr>
        <p:spPr>
          <a:xfrm>
            <a:off x="6274940" y="5286323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“intimate workers” (Myers, 2015, p. 132)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33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2508C-5874-45FC-98AF-E2660128A78C}"/>
              </a:ext>
            </a:extLst>
          </p:cNvPr>
          <p:cNvSpPr txBox="1"/>
          <p:nvPr/>
        </p:nvSpPr>
        <p:spPr>
          <a:xfrm rot="16200000">
            <a:off x="-2293941" y="3105835"/>
            <a:ext cx="625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guet Script" panose="020B0604020202020204" pitchFamily="2" charset="0"/>
              </a:rPr>
              <a:t>4. A liminal institutional role?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1ED76-8350-4823-A32D-9F5E6321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67" y="0"/>
            <a:ext cx="7532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5399E-41D9-2683-2756-4D58E2BB7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3" y="3279447"/>
            <a:ext cx="4848635" cy="363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768B1-8D41-33B8-B879-80A601B2B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0528" y="699429"/>
            <a:ext cx="4909628" cy="3682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16.png">
            <a:extLst>
              <a:ext uri="{FF2B5EF4-FFF2-40B4-BE49-F238E27FC236}">
                <a16:creationId xmlns:a16="http://schemas.microsoft.com/office/drawing/2014/main" id="{DA62142B-ADD1-418F-9501-93647DFFCE1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5942" y="85725"/>
            <a:ext cx="4579344" cy="335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3E3C319C-9F5D-44AB-A853-CC15513E0F7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 rot="10800000">
            <a:off x="6311305" y="3561313"/>
            <a:ext cx="4848636" cy="335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56AEAC-3FB5-9DFB-A0C0-B05BEF3C4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9829" y="759456"/>
            <a:ext cx="4246840" cy="318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027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FD9960-0352-49DB-9AAE-E5BA0C25575F}"/>
              </a:ext>
            </a:extLst>
          </p:cNvPr>
          <p:cNvSpPr txBox="1"/>
          <p:nvPr/>
        </p:nvSpPr>
        <p:spPr>
          <a:xfrm>
            <a:off x="4692282" y="596165"/>
            <a:ext cx="6914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“She wants to look at losing weight, so our one-to-ones are in the park on the exercise machines. I come in with my tracksuit and t-shirt and we go and get exercising. Then other people, it’s about sitting and having a conversation. Then there’s one who will write a poem and they want to use our time to read it out loud to me because they never let anyone read their stuff.” (Raashi)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B9578-B3D8-4E49-B21C-C30FE9431662}"/>
              </a:ext>
            </a:extLst>
          </p:cNvPr>
          <p:cNvSpPr txBox="1"/>
          <p:nvPr/>
        </p:nvSpPr>
        <p:spPr>
          <a:xfrm>
            <a:off x="5984023" y="5186004"/>
            <a:ext cx="433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“A lady I was working with – we’d go for a walk or we’d go up to Gregg’s, or we’d take her dog for a walk.” (Lina)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1D887-D57A-4A6F-9941-90EEF68A44E1}"/>
              </a:ext>
            </a:extLst>
          </p:cNvPr>
          <p:cNvSpPr txBox="1"/>
          <p:nvPr/>
        </p:nvSpPr>
        <p:spPr>
          <a:xfrm>
            <a:off x="904126" y="2921705"/>
            <a:ext cx="72454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“So when I work with a patient I go in and if I’ve never met them before, I say, let’s have a chat now about what’s gone on for you, and we’ll write some stuff down on a big piece of paper.  What do we need to work on?  What do we need to talk about?  I tell them my own experiences from my heart and my own lived experiences in my way.” (Hazel)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352840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2508C-5874-45FC-98AF-E2660128A78C}"/>
              </a:ext>
            </a:extLst>
          </p:cNvPr>
          <p:cNvSpPr txBox="1"/>
          <p:nvPr/>
        </p:nvSpPr>
        <p:spPr>
          <a:xfrm rot="16200000">
            <a:off x="-2293941" y="3105835"/>
            <a:ext cx="625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guet Script" panose="020B0604020202020204" pitchFamily="2" charset="0"/>
              </a:rPr>
              <a:t>5. Institutional crossovers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94DC3A-6D52-F841-BCA5-1BE72616A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63" y="2286000"/>
            <a:ext cx="5132395" cy="3849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21.png">
            <a:extLst>
              <a:ext uri="{FF2B5EF4-FFF2-40B4-BE49-F238E27FC236}">
                <a16:creationId xmlns:a16="http://schemas.microsoft.com/office/drawing/2014/main" id="{B43D5ADC-D41D-AF99-DF40-C05E6E66792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0800000">
            <a:off x="1288472" y="302851"/>
            <a:ext cx="5132395" cy="366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417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2508C-5874-45FC-98AF-E2660128A78C}"/>
              </a:ext>
            </a:extLst>
          </p:cNvPr>
          <p:cNvSpPr txBox="1"/>
          <p:nvPr/>
        </p:nvSpPr>
        <p:spPr>
          <a:xfrm rot="16200000">
            <a:off x="-2293941" y="3105835"/>
            <a:ext cx="625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guet Script" panose="020B0604020202020204" pitchFamily="2" charset="0"/>
              </a:rPr>
              <a:t>6. Some 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9F24B-4891-6D49-8E4A-3E10CF268A4A}"/>
              </a:ext>
            </a:extLst>
          </p:cNvPr>
          <p:cNvSpPr txBox="1"/>
          <p:nvPr/>
        </p:nvSpPr>
        <p:spPr>
          <a:xfrm>
            <a:off x="2338387" y="857249"/>
            <a:ext cx="751522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an Open Dialogue team, peer support workers perform dual roles: meeting service users in one-to-one peer support contexts; and co-facilitating network meetings alongside another practitioner. Sometimes there is a tension in performing these dual roles but overall, the one-to-ones build trust and enhance the quality of dialogue in network meetings.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Peer support workers have different styles, practices and creativities when carving out spaces for mutual care-giving. They are not as disenfranchised in the workplace as portrayed in literature and may in fact wield different kinds of power.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Besides being a peer support worker and Open Dialogue practitioner, being primarily an anthropologist conducting fieldwork in this setting contributes another layer of liminality. </a:t>
            </a:r>
          </a:p>
        </p:txBody>
      </p:sp>
    </p:spTree>
    <p:extLst>
      <p:ext uri="{BB962C8B-B14F-4D97-AF65-F5344CB8AC3E}">
        <p14:creationId xmlns:p14="http://schemas.microsoft.com/office/powerpoint/2010/main" val="2885175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511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  ‘Finding mutuality in liminality’:  The experiences of peer support workers in Open Dialogue and beyond  Kiara Wickremasinghe, SOAS University of London  644916@soas.ac.uk  APOD Conference Devon   28th March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Kiara Wickremasinghe  SOAS University of London  644916@soas.ac.uk  ASA Conference, 11th April 2023</dc:title>
  <dc:creator>WICKREMASINGHE, Kiara (BARNET, ENFIELD AND HARINGEY MENTAL HEALTH NHS TRUST)</dc:creator>
  <cp:lastModifiedBy>Kiara Avitali Wickremasinghe</cp:lastModifiedBy>
  <cp:revision>8</cp:revision>
  <dcterms:created xsi:type="dcterms:W3CDTF">2023-03-27T10:15:15Z</dcterms:created>
  <dcterms:modified xsi:type="dcterms:W3CDTF">2024-03-27T18:58:22Z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98fac97-8d33-4425-95a4-f76d2cce012e_Enabled">
    <vt:lpwstr>true</vt:lpwstr>
  </property>
  <property fmtid="{D5CDD505-2E9C-101B-9397-08002B2CF9AE}" pid="3" name="MSIP_Label_b98fac97-8d33-4425-95a4-f76d2cce012e_SetDate">
    <vt:lpwstr>2023-09-17T10:16:06Z</vt:lpwstr>
  </property>
  <property fmtid="{D5CDD505-2E9C-101B-9397-08002B2CF9AE}" pid="4" name="MSIP_Label_b98fac97-8d33-4425-95a4-f76d2cce012e_Method">
    <vt:lpwstr>Standard</vt:lpwstr>
  </property>
  <property fmtid="{D5CDD505-2E9C-101B-9397-08002B2CF9AE}" pid="5" name="MSIP_Label_b98fac97-8d33-4425-95a4-f76d2cce012e_Name">
    <vt:lpwstr>defa4170-0d19-0005-0004-bc88714345d2</vt:lpwstr>
  </property>
  <property fmtid="{D5CDD505-2E9C-101B-9397-08002B2CF9AE}" pid="6" name="MSIP_Label_b98fac97-8d33-4425-95a4-f76d2cce012e_SiteId">
    <vt:lpwstr>674dd0a1-ae62-42c7-a39f-69ee199537a8</vt:lpwstr>
  </property>
  <property fmtid="{D5CDD505-2E9C-101B-9397-08002B2CF9AE}" pid="7" name="MSIP_Label_b98fac97-8d33-4425-95a4-f76d2cce012e_ActionId">
    <vt:lpwstr>ec5aba49-bd86-4dbf-9c4b-0767ba6f3c9d</vt:lpwstr>
  </property>
  <property fmtid="{D5CDD505-2E9C-101B-9397-08002B2CF9AE}" pid="8" name="MSIP_Label_b98fac97-8d33-4425-95a4-f76d2cce012e_ContentBits">
    <vt:lpwstr>0</vt:lpwstr>
  </property>
</Properties>
</file>