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7" r:id="rId2"/>
    <p:sldId id="257" r:id="rId3"/>
    <p:sldId id="302" r:id="rId4"/>
    <p:sldId id="332" r:id="rId5"/>
    <p:sldId id="256" r:id="rId6"/>
    <p:sldId id="329" r:id="rId7"/>
    <p:sldId id="307" r:id="rId8"/>
    <p:sldId id="267" r:id="rId9"/>
    <p:sldId id="260" r:id="rId10"/>
    <p:sldId id="261" r:id="rId11"/>
    <p:sldId id="336" r:id="rId12"/>
    <p:sldId id="262" r:id="rId13"/>
    <p:sldId id="316" r:id="rId14"/>
    <p:sldId id="271" r:id="rId15"/>
    <p:sldId id="272" r:id="rId16"/>
    <p:sldId id="276" r:id="rId17"/>
    <p:sldId id="277" r:id="rId18"/>
    <p:sldId id="279" r:id="rId19"/>
    <p:sldId id="30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C79C-A4DD-9B44-8718-54E3E588D0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029A-2952-1E50-10F1-9BCBABA85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AEBB0-4150-E7DA-081B-9D3EA24BA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B228-F479-7EBE-2C8E-ACE9AB13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55A9-D76D-294C-A390-192690E57B47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5E5C-727E-A763-E987-BC1EBE33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9F488-AD0D-7671-BF44-5A55F487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F4A-DA29-3642-96C9-4533B928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Screenshot-2023-09-17-at-19.14.10.png" descr="Screenshot-2023-09-17-at-19.14.1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40" y="5433003"/>
            <a:ext cx="12222481" cy="14341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ucl.ac.uk/pals/research/clinical-educational-and-health-psychology/research-groups/oddess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Content Placeholder 6" descr="Content Placeholder 6"/>
          <p:cNvPicPr>
            <a:picLocks noChangeAspect="1"/>
          </p:cNvPicPr>
          <p:nvPr/>
        </p:nvPicPr>
        <p:blipFill>
          <a:blip r:embed="rId2"/>
          <a:srcRect l="9496" r="10712"/>
          <a:stretch>
            <a:fillRect/>
          </a:stretch>
        </p:blipFill>
        <p:spPr>
          <a:xfrm>
            <a:off x="237446" y="1222351"/>
            <a:ext cx="3951887" cy="383085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le 1"/>
          <p:cNvSpPr txBox="1"/>
          <p:nvPr/>
        </p:nvSpPr>
        <p:spPr>
          <a:xfrm>
            <a:off x="4553867" y="1222351"/>
            <a:ext cx="7400687" cy="355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dirty="0"/>
              <a:t>Anthropological Study of </a:t>
            </a:r>
          </a:p>
          <a:p>
            <a:r>
              <a:rPr lang="en-GB" dirty="0"/>
              <a:t>Peer-supported Open Dialogue in the NHS</a:t>
            </a:r>
            <a:endParaRPr dirty="0"/>
          </a:p>
        </p:txBody>
      </p:sp>
      <p:pic>
        <p:nvPicPr>
          <p:cNvPr id="4" name="Picture 3" descr="SOAS-illustrator-1000-scale">
            <a:extLst>
              <a:ext uri="{FF2B5EF4-FFF2-40B4-BE49-F238E27FC236}">
                <a16:creationId xmlns:a16="http://schemas.microsoft.com/office/drawing/2014/main" id="{FA593DE2-4DBD-17BF-4C16-1566011765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10" y="4453123"/>
            <a:ext cx="2610503" cy="884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2E3D2-B26B-3F10-5EA9-DF52DF6DB9D5}"/>
              </a:ext>
            </a:extLst>
          </p:cNvPr>
          <p:cNvSpPr txBox="1"/>
          <p:nvPr/>
        </p:nvSpPr>
        <p:spPr>
          <a:xfrm>
            <a:off x="4674870" y="4518641"/>
            <a:ext cx="3951886" cy="1508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dirty="0"/>
              <a:t>David Mosse</a:t>
            </a:r>
          </a:p>
          <a:p>
            <a:r>
              <a:rPr lang="en-GB" sz="2000" b="1" dirty="0"/>
              <a:t>Professor of Social Anthropology</a:t>
            </a:r>
          </a:p>
          <a:p>
            <a:r>
              <a:rPr lang="en-GB" sz="3600" b="1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2629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eart 3"/>
          <p:cNvSpPr/>
          <p:nvPr/>
        </p:nvSpPr>
        <p:spPr>
          <a:xfrm>
            <a:off x="6044892" y="2394202"/>
            <a:ext cx="3287948" cy="2725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0657" h="15999" extrusionOk="0">
                <a:moveTo>
                  <a:pt x="5328" y="3849"/>
                </a:moveTo>
                <a:cubicBezTo>
                  <a:pt x="7532" y="-5601"/>
                  <a:pt x="16128" y="3849"/>
                  <a:pt x="5328" y="15999"/>
                </a:cubicBezTo>
                <a:cubicBezTo>
                  <a:pt x="-5472" y="3849"/>
                  <a:pt x="3124" y="-5601"/>
                  <a:pt x="5328" y="3849"/>
                </a:cubicBezTo>
                <a:close/>
              </a:path>
            </a:pathLst>
          </a:cu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Oval 4"/>
          <p:cNvSpPr/>
          <p:nvPr/>
        </p:nvSpPr>
        <p:spPr>
          <a:xfrm>
            <a:off x="4588638" y="3353237"/>
            <a:ext cx="3074278" cy="2963919"/>
          </a:xfrm>
          <a:prstGeom prst="ellipse">
            <a:avLst/>
          </a:prstGeom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Oval 6"/>
          <p:cNvSpPr/>
          <p:nvPr/>
        </p:nvSpPr>
        <p:spPr>
          <a:xfrm>
            <a:off x="7765391" y="3345354"/>
            <a:ext cx="3074277" cy="2963919"/>
          </a:xfrm>
          <a:prstGeom prst="ellipse">
            <a:avLst/>
          </a:prstGeom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Oval 7"/>
          <p:cNvSpPr/>
          <p:nvPr/>
        </p:nvSpPr>
        <p:spPr>
          <a:xfrm>
            <a:off x="7765391" y="286844"/>
            <a:ext cx="3074277" cy="2963919"/>
          </a:xfrm>
          <a:prstGeom prst="ellipse">
            <a:avLst/>
          </a:prstGeom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Oval 8"/>
          <p:cNvSpPr/>
          <p:nvPr/>
        </p:nvSpPr>
        <p:spPr>
          <a:xfrm>
            <a:off x="4588637" y="302608"/>
            <a:ext cx="3074277" cy="2963919"/>
          </a:xfrm>
          <a:prstGeom prst="ellipse">
            <a:avLst/>
          </a:prstGeom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TextBox 13"/>
          <p:cNvSpPr txBox="1"/>
          <p:nvPr/>
        </p:nvSpPr>
        <p:spPr>
          <a:xfrm>
            <a:off x="5083674" y="1239499"/>
            <a:ext cx="208420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t>Inpatient teams</a:t>
            </a:r>
          </a:p>
        </p:txBody>
      </p:sp>
      <p:sp>
        <p:nvSpPr>
          <p:cNvPr id="136" name="TextBox 14"/>
          <p:cNvSpPr txBox="1"/>
          <p:nvPr/>
        </p:nvSpPr>
        <p:spPr>
          <a:xfrm>
            <a:off x="8504795" y="1012057"/>
            <a:ext cx="156394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t>Crisis team</a:t>
            </a:r>
          </a:p>
        </p:txBody>
      </p:sp>
      <p:sp>
        <p:nvSpPr>
          <p:cNvPr id="137" name="TextBox 15"/>
          <p:cNvSpPr txBox="1"/>
          <p:nvPr/>
        </p:nvSpPr>
        <p:spPr>
          <a:xfrm>
            <a:off x="4957553" y="4827312"/>
            <a:ext cx="1879252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7030A0"/>
                </a:solidFill>
              </a:defRPr>
            </a:lvl1pPr>
          </a:lstStyle>
          <a:p>
            <a:r>
              <a:t>Community team</a:t>
            </a:r>
          </a:p>
        </p:txBody>
      </p:sp>
      <p:sp>
        <p:nvSpPr>
          <p:cNvPr id="138" name="TextBox 16"/>
          <p:cNvSpPr txBox="1"/>
          <p:nvPr/>
        </p:nvSpPr>
        <p:spPr>
          <a:xfrm>
            <a:off x="8501210" y="4906572"/>
            <a:ext cx="1824067" cy="125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030A0"/>
                </a:solidFill>
              </a:defRPr>
            </a:lvl1pPr>
          </a:lstStyle>
          <a:p>
            <a:r>
              <a:t>Early intervention psychosis team (EIS)</a:t>
            </a:r>
          </a:p>
        </p:txBody>
      </p:sp>
      <p:sp>
        <p:nvSpPr>
          <p:cNvPr id="139" name="TextBox 17"/>
          <p:cNvSpPr txBox="1"/>
          <p:nvPr/>
        </p:nvSpPr>
        <p:spPr>
          <a:xfrm>
            <a:off x="7088199" y="3256731"/>
            <a:ext cx="1201334" cy="70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0000"/>
                </a:solidFill>
              </a:defRPr>
            </a:pPr>
            <a:r>
              <a:t>POD</a:t>
            </a:r>
            <a:r>
              <a:rPr sz="2000"/>
              <a:t> Team</a:t>
            </a:r>
          </a:p>
        </p:txBody>
      </p:sp>
      <p:pic>
        <p:nvPicPr>
          <p:cNvPr id="140" name="Graphic 19" descr="Graphic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64" y="2937397"/>
            <a:ext cx="457201" cy="50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raphic 21" descr="Graphic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33" y="1803902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raphic 22" descr="Graphic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253" y="459892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raphic 23" descr="Graphic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60" y="3474234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raphic 24" descr="Graphic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04" y="1338613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raphic 25" descr="Graphic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17" y="1991593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raphic 28" descr="Graphic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36" y="673332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raphic 29" descr="Graphic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81" y="3539054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raphic 30" descr="Graphic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818" y="3788585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raphic 31" descr="Graphic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444" y="3607558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Graphic 32" descr="Graphic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62" y="2424332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raphic 33" descr="Graphic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454" y="4610742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Graphic 34" descr="Graphic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17" y="2143993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raphic 35" descr="Graphic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792" y="2402000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raphic 36" descr="Graphic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47" y="5486157"/>
            <a:ext cx="736832" cy="7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raphic 38" descr="Graphic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49" y="3427845"/>
            <a:ext cx="475854" cy="47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raphic 39" descr="Graphic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35" y="4124670"/>
            <a:ext cx="475854" cy="47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raphic 40" descr="Graphic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334" y="4243178"/>
            <a:ext cx="475854" cy="47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raphic 41" descr="Graphic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500" y="4481104"/>
            <a:ext cx="475854" cy="4758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2"/>
          <p:cNvSpPr txBox="1"/>
          <p:nvPr/>
        </p:nvSpPr>
        <p:spPr>
          <a:xfrm>
            <a:off x="702492" y="2077638"/>
            <a:ext cx="2539958" cy="8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Peer-Supported </a:t>
            </a:r>
          </a:p>
          <a:p>
            <a: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Open Dialogue  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35" y="771220"/>
            <a:ext cx="2547753" cy="1164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A309-19F1-3E4D-A181-F7F3D489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APOD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C32C4-59FC-F04A-95F3-F7AAF643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David Mosse </a:t>
            </a:r>
            <a:r>
              <a:rPr lang="en-GB" sz="1400" dirty="0"/>
              <a:t>(SOAS)</a:t>
            </a:r>
          </a:p>
          <a:p>
            <a:r>
              <a:rPr lang="en-GB" sz="2000" b="1" dirty="0"/>
              <a:t>Kiara Wickremasinghe </a:t>
            </a:r>
            <a:r>
              <a:rPr lang="en-GB" sz="1400" dirty="0"/>
              <a:t>(SOAS)</a:t>
            </a:r>
          </a:p>
          <a:p>
            <a:r>
              <a:rPr lang="en-GB" sz="2000" b="1" dirty="0"/>
              <a:t>Liana Chase </a:t>
            </a:r>
            <a:r>
              <a:rPr lang="en-GB" sz="1400" dirty="0"/>
              <a:t>(Durham University)</a:t>
            </a:r>
          </a:p>
          <a:p>
            <a:r>
              <a:rPr lang="en-GB" sz="2000" b="1" dirty="0"/>
              <a:t>Ruth </a:t>
            </a:r>
            <a:r>
              <a:rPr lang="en-GB" sz="2000" b="1" dirty="0" err="1"/>
              <a:t>Kloocke</a:t>
            </a:r>
            <a:r>
              <a:rPr lang="en-GB" sz="2000" b="1" dirty="0"/>
              <a:t> </a:t>
            </a:r>
            <a:r>
              <a:rPr lang="en-GB" sz="1400" dirty="0"/>
              <a:t>(Barnet, Enfield &amp; Haringey Mental Health NHS Trust) </a:t>
            </a:r>
          </a:p>
          <a:p>
            <a:r>
              <a:rPr lang="en-GB" sz="2000" b="1" dirty="0"/>
              <a:t>Molly Carroll </a:t>
            </a:r>
            <a:r>
              <a:rPr lang="en-GB" sz="1400" dirty="0"/>
              <a:t>(Barnet, Enfield &amp; Haringey Mental)</a:t>
            </a:r>
          </a:p>
          <a:p>
            <a:r>
              <a:rPr lang="en-GB" sz="2000" b="1" dirty="0"/>
              <a:t>Darren Baker </a:t>
            </a:r>
            <a:r>
              <a:rPr lang="en-GB" sz="1400" dirty="0"/>
              <a:t>(Barnet, Enfield &amp; Haringey Mental Health NHS Trust) </a:t>
            </a:r>
          </a:p>
          <a:p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Bethan Cramer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Devon Partnership Trust)</a:t>
            </a:r>
            <a:endParaRPr lang="en-GB" sz="1400" dirty="0"/>
          </a:p>
          <a:p>
            <a:r>
              <a:rPr lang="en-GB" sz="2000" b="1" dirty="0"/>
              <a:t>Milena </a:t>
            </a:r>
            <a:r>
              <a:rPr lang="en-GB" sz="2000" b="1" dirty="0" err="1"/>
              <a:t>Wuerth</a:t>
            </a:r>
            <a:r>
              <a:rPr lang="en-GB" sz="2000" b="1" dirty="0"/>
              <a:t> </a:t>
            </a:r>
            <a:r>
              <a:rPr lang="en-GB" sz="1400" dirty="0"/>
              <a:t>(SOAS) </a:t>
            </a:r>
            <a:endParaRPr lang="en-GB" sz="1400" dirty="0">
              <a:effectLst/>
            </a:endParaRPr>
          </a:p>
          <a:p>
            <a:endParaRPr lang="en-US" sz="2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CA06E87-C5F9-F14C-A9FB-B32216DD1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10712" b="-1"/>
          <a:stretch/>
        </p:blipFill>
        <p:spPr>
          <a:xfrm>
            <a:off x="5948725" y="995524"/>
            <a:ext cx="4486031" cy="4348679"/>
          </a:xfrm>
          <a:prstGeom prst="rect">
            <a:avLst/>
          </a:prstGeom>
        </p:spPr>
      </p:pic>
      <p:pic>
        <p:nvPicPr>
          <p:cNvPr id="1026" name="Picture 2" descr="ESRC logo - Academy of Social Sciences">
            <a:extLst>
              <a:ext uri="{FF2B5EF4-FFF2-40B4-BE49-F238E27FC236}">
                <a16:creationId xmlns:a16="http://schemas.microsoft.com/office/drawing/2014/main" id="{349FE3E8-8E54-124B-809F-531EDAD5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4702433"/>
            <a:ext cx="2873666" cy="14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OAS-illustrator-1000-scale">
            <a:extLst>
              <a:ext uri="{FF2B5EF4-FFF2-40B4-BE49-F238E27FC236}">
                <a16:creationId xmlns:a16="http://schemas.microsoft.com/office/drawing/2014/main" id="{FE649424-A2B7-4143-9918-3DBACEBAC8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80" y="208802"/>
            <a:ext cx="2521957" cy="88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B88751-1790-4E43-B87A-0BF431B0AC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547911"/>
            <a:ext cx="3128149" cy="108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BEF44F-3F0F-2247-85BB-BC5FCB23F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b="18613"/>
          <a:stretch/>
        </p:blipFill>
        <p:spPr>
          <a:xfrm>
            <a:off x="9545941" y="4992913"/>
            <a:ext cx="1387988" cy="1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4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"/>
          <p:cNvSpPr txBox="1"/>
          <p:nvPr/>
        </p:nvSpPr>
        <p:spPr>
          <a:xfrm>
            <a:off x="867056" y="2647651"/>
            <a:ext cx="9619681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19191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‘The contribution of anthropology to the study of Open Dialogue: ethnographic research methods and opportunities’ </a:t>
            </a:r>
          </a:p>
          <a:p>
            <a:pPr>
              <a:defRPr>
                <a:solidFill>
                  <a:srgbClr val="6D6D6D"/>
                </a:solidFill>
                <a:latin typeface="+mj-lt"/>
                <a:ea typeface="+mj-ea"/>
                <a:cs typeface="+mj-cs"/>
                <a:sym typeface="Helvetica"/>
              </a:defRPr>
            </a:pPr>
            <a:br/>
            <a:r>
              <a:t>David Mosse, Darren Baker , Molly Carroll , Liana Chase , Ruth Kloocke</a:t>
            </a:r>
            <a:r>
              <a:rPr sz="800"/>
              <a:t>2</a:t>
            </a:r>
            <a:r>
              <a:t>, Kiara Wickremasinghe</a:t>
            </a:r>
            <a:r>
              <a:rPr sz="800"/>
              <a:t>1</a:t>
            </a:r>
            <a:r>
              <a:t>, Bethan Cramer</a:t>
            </a:r>
            <a:r>
              <a:rPr sz="800"/>
              <a:t>4</a:t>
            </a:r>
            <a:r>
              <a:t>, Keira Pratt-Boyden</a:t>
            </a:r>
            <a:r>
              <a:rPr sz="800"/>
              <a:t>1 </a:t>
            </a:r>
            <a:r>
              <a:t>and Milena Wuerth</a:t>
            </a:r>
            <a:r>
              <a:rPr sz="800"/>
              <a:t>1 </a:t>
            </a:r>
          </a:p>
        </p:txBody>
      </p:sp>
      <p:sp>
        <p:nvSpPr>
          <p:cNvPr id="163" name="TextBox 6"/>
          <p:cNvSpPr txBox="1"/>
          <p:nvPr/>
        </p:nvSpPr>
        <p:spPr>
          <a:xfrm>
            <a:off x="844005" y="4757877"/>
            <a:ext cx="600456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solidFill>
                  <a:srgbClr val="19191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Frontiers in Psychology,  </a:t>
            </a:r>
            <a:r>
              <a:rPr i="0"/>
              <a:t>May 2023</a:t>
            </a:r>
            <a:br>
              <a:rPr i="0"/>
            </a:br>
            <a:r>
              <a:rPr i="0"/>
              <a:t>doi: 10.3389/fpsyg.2023.1111588 </a:t>
            </a:r>
          </a:p>
        </p:txBody>
      </p:sp>
      <p:sp>
        <p:nvSpPr>
          <p:cNvPr id="164" name="Title 1"/>
          <p:cNvSpPr txBox="1"/>
          <p:nvPr/>
        </p:nvSpPr>
        <p:spPr>
          <a:xfrm>
            <a:off x="4423410" y="373893"/>
            <a:ext cx="7589520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What is an Anthropological Approach?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16EFA1-30F1-9867-FDDD-B0CE4FF0C161}"/>
              </a:ext>
            </a:extLst>
          </p:cNvPr>
          <p:cNvSpPr txBox="1"/>
          <p:nvPr/>
        </p:nvSpPr>
        <p:spPr>
          <a:xfrm>
            <a:off x="710005" y="1605716"/>
            <a:ext cx="977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Relationships between staff and clients their family/networks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en-GB" sz="1800" dirty="0">
              <a:effectLst/>
              <a:highlight>
                <a:srgbClr val="FFFF00"/>
              </a:highlight>
              <a:latin typeface="Symbol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A7012-7ADA-340C-1211-67DA078E3245}"/>
              </a:ext>
            </a:extLst>
          </p:cNvPr>
          <p:cNvSpPr txBox="1"/>
          <p:nvPr/>
        </p:nvSpPr>
        <p:spPr>
          <a:xfrm>
            <a:off x="535387" y="2783271"/>
            <a:ext cx="7745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GB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Relationships among staff in team</a:t>
            </a:r>
            <a:r>
              <a:rPr lang="en-GB" sz="2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 </a:t>
            </a:r>
            <a:endParaRPr lang="en-GB" sz="2800" dirty="0">
              <a:effectLst/>
              <a:highlight>
                <a:srgbClr val="FFFF00"/>
              </a:highlight>
              <a:latin typeface="Symbol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C806F-89B4-1FE1-6C2C-158466C220E6}"/>
              </a:ext>
            </a:extLst>
          </p:cNvPr>
          <p:cNvSpPr txBox="1"/>
          <p:nvPr/>
        </p:nvSpPr>
        <p:spPr>
          <a:xfrm>
            <a:off x="1538345" y="3926104"/>
            <a:ext cx="7611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Relationships with the wider healthcare </a:t>
            </a:r>
            <a:r>
              <a:rPr lang="en-GB" sz="2800" b="1" dirty="0">
                <a:highlight>
                  <a:srgbClr val="FFFF00"/>
                </a:highlight>
                <a:latin typeface="Calibri" panose="020F0502020204030204" pitchFamily="34" charset="0"/>
              </a:rPr>
              <a:t>“</a:t>
            </a:r>
            <a:r>
              <a:rPr lang="en-GB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system</a:t>
            </a:r>
            <a:r>
              <a:rPr lang="en-GB" sz="2800" b="1" dirty="0">
                <a:effectLst/>
                <a:latin typeface="Calibri" panose="020F0502020204030204" pitchFamily="34" charset="0"/>
              </a:rPr>
              <a:t>”</a:t>
            </a:r>
            <a:endParaRPr lang="en-GB" sz="2800" dirty="0">
              <a:effectLst/>
              <a:latin typeface="SymbolM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2F0B48-8509-DEF2-34BB-DA155BF3CAD5}"/>
              </a:ext>
            </a:extLst>
          </p:cNvPr>
          <p:cNvSpPr txBox="1"/>
          <p:nvPr/>
        </p:nvSpPr>
        <p:spPr>
          <a:xfrm>
            <a:off x="710005" y="5015195"/>
            <a:ext cx="10015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S</a:t>
            </a:r>
            <a:r>
              <a:rPr lang="en-GB" sz="2800" b="1" dirty="0">
                <a:effectLst/>
                <a:latin typeface="Calibri" panose="020F0502020204030204" pitchFamily="34" charset="0"/>
              </a:rPr>
              <a:t>ocial networks</a:t>
            </a:r>
            <a:r>
              <a:rPr lang="en-GB" sz="2800" b="1" dirty="0">
                <a:latin typeface="Calibri" panose="020F0502020204030204" pitchFamily="34" charset="0"/>
              </a:rPr>
              <a:t> - </a:t>
            </a:r>
            <a:r>
              <a:rPr lang="en-GB" sz="2800" b="1" dirty="0">
                <a:effectLst/>
                <a:latin typeface="Calibri" panose="020F0502020204030204" pitchFamily="34" charset="0"/>
              </a:rPr>
              <a:t>relations of kinship and in the community,  </a:t>
            </a:r>
            <a:endParaRPr lang="en-GB" sz="2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8D761-300B-75F2-3FC8-93A1AECD0C12}"/>
              </a:ext>
            </a:extLst>
          </p:cNvPr>
          <p:cNvSpPr txBox="1"/>
          <p:nvPr/>
        </p:nvSpPr>
        <p:spPr>
          <a:xfrm>
            <a:off x="10083169" y="2699834"/>
            <a:ext cx="1716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R</a:t>
            </a:r>
            <a:r>
              <a:rPr lang="en-GB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elations between </a:t>
            </a:r>
          </a:p>
          <a:p>
            <a:r>
              <a:rPr lang="en-GB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relations </a:t>
            </a:r>
            <a:endParaRPr lang="en-GB" sz="280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8" name="Graphic 37" descr="Back with solid fill">
            <a:extLst>
              <a:ext uri="{FF2B5EF4-FFF2-40B4-BE49-F238E27FC236}">
                <a16:creationId xmlns:a16="http://schemas.microsoft.com/office/drawing/2014/main" id="{A6B7A5F1-A7E9-7923-BFF0-6F3751162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93580">
            <a:off x="3129648" y="1987357"/>
            <a:ext cx="914400" cy="914400"/>
          </a:xfrm>
          <a:prstGeom prst="rect">
            <a:avLst/>
          </a:prstGeom>
        </p:spPr>
      </p:pic>
      <p:pic>
        <p:nvPicPr>
          <p:cNvPr id="40" name="Graphic 39" descr="Back with solid fill">
            <a:extLst>
              <a:ext uri="{FF2B5EF4-FFF2-40B4-BE49-F238E27FC236}">
                <a16:creationId xmlns:a16="http://schemas.microsoft.com/office/drawing/2014/main" id="{A3F5C934-C8F7-EDF4-7F2E-0F326FC5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44229">
            <a:off x="5638007" y="2026059"/>
            <a:ext cx="914400" cy="914400"/>
          </a:xfrm>
          <a:prstGeom prst="rect">
            <a:avLst/>
          </a:prstGeom>
        </p:spPr>
      </p:pic>
      <p:pic>
        <p:nvPicPr>
          <p:cNvPr id="41" name="Graphic 40" descr="Back with solid fill">
            <a:extLst>
              <a:ext uri="{FF2B5EF4-FFF2-40B4-BE49-F238E27FC236}">
                <a16:creationId xmlns:a16="http://schemas.microsoft.com/office/drawing/2014/main" id="{682A7806-6776-4DBB-2580-D88C1DBAA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44229">
            <a:off x="5797906" y="3151374"/>
            <a:ext cx="914400" cy="914400"/>
          </a:xfrm>
          <a:prstGeom prst="rect">
            <a:avLst/>
          </a:prstGeom>
        </p:spPr>
      </p:pic>
      <p:pic>
        <p:nvPicPr>
          <p:cNvPr id="43" name="Graphic 42" descr="Back with solid fill">
            <a:extLst>
              <a:ext uri="{FF2B5EF4-FFF2-40B4-BE49-F238E27FC236}">
                <a16:creationId xmlns:a16="http://schemas.microsoft.com/office/drawing/2014/main" id="{7A744567-8C7B-C62A-E7A0-BC92A758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08788">
            <a:off x="2976631" y="3123711"/>
            <a:ext cx="914400" cy="914400"/>
          </a:xfrm>
          <a:prstGeom prst="rect">
            <a:avLst/>
          </a:prstGeom>
        </p:spPr>
      </p:pic>
      <p:pic>
        <p:nvPicPr>
          <p:cNvPr id="44" name="Graphic 43" descr="Back with solid fill">
            <a:extLst>
              <a:ext uri="{FF2B5EF4-FFF2-40B4-BE49-F238E27FC236}">
                <a16:creationId xmlns:a16="http://schemas.microsoft.com/office/drawing/2014/main" id="{B705415C-25DD-BE29-AD17-72E78A2A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45211">
            <a:off x="-232215" y="2552259"/>
            <a:ext cx="2255323" cy="1775252"/>
          </a:xfrm>
          <a:prstGeom prst="rect">
            <a:avLst/>
          </a:prstGeom>
        </p:spPr>
      </p:pic>
      <p:pic>
        <p:nvPicPr>
          <p:cNvPr id="47" name="Graphic 46" descr="Back with solid fill">
            <a:extLst>
              <a:ext uri="{FF2B5EF4-FFF2-40B4-BE49-F238E27FC236}">
                <a16:creationId xmlns:a16="http://schemas.microsoft.com/office/drawing/2014/main" id="{86E9B967-3BBB-1223-E206-C8BD0FEF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82537">
            <a:off x="8199921" y="2157255"/>
            <a:ext cx="2255323" cy="17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51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8"/>
          <p:cNvSpPr txBox="1"/>
          <p:nvPr/>
        </p:nvSpPr>
        <p:spPr>
          <a:xfrm>
            <a:off x="480845" y="3294946"/>
            <a:ext cx="474111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03" name="“Its an exciting invitation to unburden yourself of the professional role of being a doctor and just being a person”…"/>
          <p:cNvSpPr txBox="1"/>
          <p:nvPr/>
        </p:nvSpPr>
        <p:spPr>
          <a:xfrm>
            <a:off x="835736" y="781289"/>
            <a:ext cx="3595132" cy="145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“Its an exciting invitation to unburden yourself of the professional role of being a doctor and just being a person” </a:t>
            </a:r>
          </a:p>
          <a:p>
            <a:pPr>
              <a:defRPr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                     Psychiatrist</a:t>
            </a:r>
          </a:p>
        </p:txBody>
      </p:sp>
      <p:sp>
        <p:nvSpPr>
          <p:cNvPr id="204" name="Psychiatrist"/>
          <p:cNvSpPr txBox="1"/>
          <p:nvPr/>
        </p:nvSpPr>
        <p:spPr>
          <a:xfrm>
            <a:off x="2962995" y="2248964"/>
            <a:ext cx="1162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Psychiatrist</a:t>
            </a:r>
          </a:p>
        </p:txBody>
      </p:sp>
      <p:sp>
        <p:nvSpPr>
          <p:cNvPr id="205" name="Rectangle"/>
          <p:cNvSpPr/>
          <p:nvPr/>
        </p:nvSpPr>
        <p:spPr>
          <a:xfrm>
            <a:off x="593976" y="840680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06" name="“So, I had to unlearn my script in my head and the next question to ask …scary”"/>
          <p:cNvSpPr txBox="1"/>
          <p:nvPr/>
        </p:nvSpPr>
        <p:spPr>
          <a:xfrm>
            <a:off x="4835032" y="782882"/>
            <a:ext cx="309769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“So, I had to unlearn my script in my head and the next question to ask …scary”</a:t>
            </a:r>
          </a:p>
        </p:txBody>
      </p:sp>
      <p:sp>
        <p:nvSpPr>
          <p:cNvPr id="207" name="Psychiatrist"/>
          <p:cNvSpPr txBox="1"/>
          <p:nvPr/>
        </p:nvSpPr>
        <p:spPr>
          <a:xfrm>
            <a:off x="6408617" y="2020364"/>
            <a:ext cx="1162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Psychiatrist</a:t>
            </a:r>
          </a:p>
        </p:txBody>
      </p:sp>
      <p:sp>
        <p:nvSpPr>
          <p:cNvPr id="208" name="Rectangle"/>
          <p:cNvSpPr/>
          <p:nvPr/>
        </p:nvSpPr>
        <p:spPr>
          <a:xfrm>
            <a:off x="4593272" y="842274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09" name="“A light bulb moment ..my patients are no different from me, from us.”…"/>
          <p:cNvSpPr txBox="1"/>
          <p:nvPr/>
        </p:nvSpPr>
        <p:spPr>
          <a:xfrm>
            <a:off x="8641794" y="782882"/>
            <a:ext cx="2849581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“A light bulb moment ..my patients are no different from me, from us.”</a:t>
            </a:r>
          </a:p>
          <a:p>
            <a:pPr>
              <a:defRPr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                     Psychiatrist</a:t>
            </a:r>
          </a:p>
        </p:txBody>
      </p:sp>
      <p:sp>
        <p:nvSpPr>
          <p:cNvPr id="210" name="Nurse"/>
          <p:cNvSpPr txBox="1"/>
          <p:nvPr/>
        </p:nvSpPr>
        <p:spPr>
          <a:xfrm>
            <a:off x="9586774" y="1992547"/>
            <a:ext cx="178247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                     Nurse</a:t>
            </a:r>
          </a:p>
        </p:txBody>
      </p:sp>
      <p:sp>
        <p:nvSpPr>
          <p:cNvPr id="211" name="Rectangle"/>
          <p:cNvSpPr/>
          <p:nvPr/>
        </p:nvSpPr>
        <p:spPr>
          <a:xfrm>
            <a:off x="8400034" y="842274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12" name="“I get a …bigger perspective about the networks, you know and the people around them”"/>
          <p:cNvSpPr txBox="1"/>
          <p:nvPr/>
        </p:nvSpPr>
        <p:spPr>
          <a:xfrm>
            <a:off x="8641794" y="3171929"/>
            <a:ext cx="284958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“I get a …bigger perspective about the networks, you know and the people around them”                         </a:t>
            </a:r>
          </a:p>
        </p:txBody>
      </p:sp>
      <p:sp>
        <p:nvSpPr>
          <p:cNvPr id="213" name="Care coordinator"/>
          <p:cNvSpPr txBox="1"/>
          <p:nvPr/>
        </p:nvSpPr>
        <p:spPr>
          <a:xfrm>
            <a:off x="9267380" y="4673694"/>
            <a:ext cx="24828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        Care coordinator</a:t>
            </a:r>
          </a:p>
        </p:txBody>
      </p:sp>
      <p:sp>
        <p:nvSpPr>
          <p:cNvPr id="214" name="Rectangle"/>
          <p:cNvSpPr/>
          <p:nvPr/>
        </p:nvSpPr>
        <p:spPr>
          <a:xfrm>
            <a:off x="8400034" y="3231320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15" name="“I put my decision-making self on hold”"/>
          <p:cNvSpPr txBox="1"/>
          <p:nvPr/>
        </p:nvSpPr>
        <p:spPr>
          <a:xfrm>
            <a:off x="6171789" y="3216876"/>
            <a:ext cx="178247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“I put my decision-making self on hold”</a:t>
            </a:r>
          </a:p>
        </p:txBody>
      </p:sp>
      <p:sp>
        <p:nvSpPr>
          <p:cNvPr id="216" name="Rectangle"/>
          <p:cNvSpPr/>
          <p:nvPr/>
        </p:nvSpPr>
        <p:spPr>
          <a:xfrm>
            <a:off x="5930028" y="3276267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543AC7-A46B-200C-9733-89EE7572A008}"/>
              </a:ext>
            </a:extLst>
          </p:cNvPr>
          <p:cNvSpPr txBox="1"/>
          <p:nvPr/>
        </p:nvSpPr>
        <p:spPr>
          <a:xfrm>
            <a:off x="480844" y="2481640"/>
            <a:ext cx="6269397" cy="292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POD clinicians </a:t>
            </a:r>
            <a:endParaRPr lang="en-GB" dirty="0"/>
          </a:p>
          <a:p>
            <a:r>
              <a:rPr dirty="0"/>
              <a:t>experience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“When I came out of hospital there was this group of people [staff and family] which always almost catches you… I suffer less knowing that there are people who just witness my condition and are there and stand by…not like you’re going to this one psychiatrist behaving very clinically, you have a group of people… a micro-community interested in your wellbeing…”…"/>
          <p:cNvSpPr txBox="1"/>
          <p:nvPr/>
        </p:nvSpPr>
        <p:spPr>
          <a:xfrm>
            <a:off x="758403" y="394387"/>
            <a:ext cx="4755936" cy="184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“When I came out of hospital there was this group of people [staff and family] which always almost catches you… I suffer less knowing that there are people who just witness my condition and are there and stand by…not like you’re going to this one psychiatrist behaving very clinically, you have a group of people… a micro-community interested in your wellbeing…”</a:t>
            </a:r>
          </a:p>
          <a:p>
            <a:pPr>
              <a:defRPr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§</a:t>
            </a:r>
          </a:p>
        </p:txBody>
      </p:sp>
      <p:sp>
        <p:nvSpPr>
          <p:cNvPr id="222" name="Rectangle"/>
          <p:cNvSpPr/>
          <p:nvPr/>
        </p:nvSpPr>
        <p:spPr>
          <a:xfrm>
            <a:off x="460441" y="560856"/>
            <a:ext cx="45719" cy="1619149"/>
          </a:xfrm>
          <a:prstGeom prst="rect">
            <a:avLst/>
          </a:prstGeom>
          <a:solidFill>
            <a:srgbClr val="8A2374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3" name="Its less about what you said content-wise, but [seeing how my emotions] were being transferred and impacted on those sitting around me. “In psychosis somehow your brain is oscillating on a different mode so you can’t sometimes process emotions properly or ... you’re disconnected in a certain way from your emotions. It was very helpful for me actually to witness... a conversation [taking place] about how it made other people feel when I talked, for example about my mother or other traumatic experiences.”">
            <a:extLst>
              <a:ext uri="{FF2B5EF4-FFF2-40B4-BE49-F238E27FC236}">
                <a16:creationId xmlns:a16="http://schemas.microsoft.com/office/drawing/2014/main" id="{12B6955D-C51F-2252-B397-D6DDEFEA1AAD}"/>
              </a:ext>
            </a:extLst>
          </p:cNvPr>
          <p:cNvSpPr txBox="1"/>
          <p:nvPr/>
        </p:nvSpPr>
        <p:spPr>
          <a:xfrm>
            <a:off x="7186240" y="983621"/>
            <a:ext cx="4144755" cy="26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5803900" algn="l"/>
              </a:tabLst>
              <a:defRPr sz="14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dirty="0"/>
              <a:t>“</a:t>
            </a:r>
            <a:r>
              <a:rPr dirty="0"/>
              <a:t>It</a:t>
            </a:r>
            <a:r>
              <a:rPr lang="en-GB" dirty="0"/>
              <a:t>'</a:t>
            </a:r>
            <a:r>
              <a:rPr dirty="0"/>
              <a:t>s less about what you said content-wise, but [seeing how my emotions] were being transferred and impacted on those sitting around me. “In psychosis somehow your brain is oscillating on a different mode so you can’t sometimes process emotions properly or ... you’re disconnected in a certain way from your emotions. It was very helpful for me actually to witness... a conversation [taking place] about how it made other people feel when I talked, for example about my mother or other traumatic experiences.”  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31407184-2C4C-20D2-9D50-0AFFC38159AD}"/>
              </a:ext>
            </a:extLst>
          </p:cNvPr>
          <p:cNvSpPr/>
          <p:nvPr/>
        </p:nvSpPr>
        <p:spPr>
          <a:xfrm>
            <a:off x="5473083" y="859590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5" name="Like having my session played back to me like a video... putting it together for me. Even if staff got it completely wrong! They’re putting themselves in my position”.…">
            <a:extLst>
              <a:ext uri="{FF2B5EF4-FFF2-40B4-BE49-F238E27FC236}">
                <a16:creationId xmlns:a16="http://schemas.microsoft.com/office/drawing/2014/main" id="{14DE400B-5FA5-FCD0-A5B4-D2030772EB7F}"/>
              </a:ext>
            </a:extLst>
          </p:cNvPr>
          <p:cNvSpPr txBox="1"/>
          <p:nvPr/>
        </p:nvSpPr>
        <p:spPr>
          <a:xfrm>
            <a:off x="5730981" y="3639321"/>
            <a:ext cx="2137465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“</a:t>
            </a:r>
            <a:r>
              <a:rPr dirty="0"/>
              <a:t>Like having my session played back to me like a video... putting it together for me. Even if staff got it completely wrong! They’re putting themselves in my position”.  </a:t>
            </a:r>
          </a:p>
          <a:p>
            <a:pPr>
              <a:defRPr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                          Psychiatrist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FC9BB638-7625-5B21-C8E1-5CE6FCA99597}"/>
              </a:ext>
            </a:extLst>
          </p:cNvPr>
          <p:cNvSpPr/>
          <p:nvPr/>
        </p:nvSpPr>
        <p:spPr>
          <a:xfrm>
            <a:off x="5120295" y="3767530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809FBB-4BE6-C8E3-DDB5-9E55017B494C}"/>
              </a:ext>
            </a:extLst>
          </p:cNvPr>
          <p:cNvSpPr txBox="1"/>
          <p:nvPr/>
        </p:nvSpPr>
        <p:spPr>
          <a:xfrm>
            <a:off x="506160" y="2380909"/>
            <a:ext cx="5346880" cy="26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POD client </a:t>
            </a:r>
            <a:r>
              <a:rPr dirty="0" err="1"/>
              <a:t>experienc</a:t>
            </a:r>
            <a:r>
              <a:rPr lang="en-GB" dirty="0"/>
              <a:t>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B370C-C8F6-8D43-02D8-AF8FD8B0FBA4}"/>
              </a:ext>
            </a:extLst>
          </p:cNvPr>
          <p:cNvSpPr txBox="1"/>
          <p:nvPr/>
        </p:nvSpPr>
        <p:spPr>
          <a:xfrm>
            <a:off x="3037115" y="3249777"/>
            <a:ext cx="611777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 err="1"/>
              <a:t>nowing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93589-14F8-4943-02B8-975B4B2A99BD}"/>
              </a:ext>
            </a:extLst>
          </p:cNvPr>
          <p:cNvSpPr txBox="1"/>
          <p:nvPr/>
        </p:nvSpPr>
        <p:spPr>
          <a:xfrm>
            <a:off x="5766582" y="439045"/>
            <a:ext cx="47146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When staff reflect in front of clients</a:t>
            </a:r>
            <a:r>
              <a:rPr lang="en-GB" dirty="0"/>
              <a:t>: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“…being on the wards, there are still certain situations where I find myself a little bit stuck and the approach of reflecting in front of people and reflecting with colleagues I think has been really helpful. …I've used the InterVision group to discuss my concerns about a dynamic or a relationship that I've found myself in with a patient x and that's sort of actually helped to unstick it”"/>
          <p:cNvSpPr txBox="1"/>
          <p:nvPr/>
        </p:nvSpPr>
        <p:spPr>
          <a:xfrm>
            <a:off x="7104832" y="3175885"/>
            <a:ext cx="4811979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“…being on the wards, there are still certain situations where I find myself a little bit stuck and the approach of reflecting in front of people and reflecting with colleagues I think has been really helpful. …I've used the InterVision group to discuss my concerns about a dynamic or a relationship that I've found myself in with a patient x and that's sort of actually helped to unstick it”                     </a:t>
            </a:r>
          </a:p>
        </p:txBody>
      </p:sp>
      <p:sp>
        <p:nvSpPr>
          <p:cNvPr id="252" name="Rectangle"/>
          <p:cNvSpPr/>
          <p:nvPr/>
        </p:nvSpPr>
        <p:spPr>
          <a:xfrm>
            <a:off x="6863072" y="3387676"/>
            <a:ext cx="41256" cy="1703392"/>
          </a:xfrm>
          <a:prstGeom prst="rect">
            <a:avLst/>
          </a:prstGeom>
          <a:solidFill>
            <a:srgbClr val="8A237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53" name="“Learning to share with colleagues helps us be more open with patients... It changes the way we view each other and our clients”"/>
          <p:cNvSpPr txBox="1"/>
          <p:nvPr/>
        </p:nvSpPr>
        <p:spPr>
          <a:xfrm>
            <a:off x="7104832" y="259118"/>
            <a:ext cx="4496622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“Learning to share with colleagues helps us be more open with patients... It changes the way we view each other and our clients”</a:t>
            </a:r>
          </a:p>
        </p:txBody>
      </p:sp>
      <p:sp>
        <p:nvSpPr>
          <p:cNvPr id="254" name="Rectangle"/>
          <p:cNvSpPr/>
          <p:nvPr/>
        </p:nvSpPr>
        <p:spPr>
          <a:xfrm>
            <a:off x="6863072" y="382010"/>
            <a:ext cx="41256" cy="1060925"/>
          </a:xfrm>
          <a:prstGeom prst="rect">
            <a:avLst/>
          </a:prstGeom>
          <a:solidFill>
            <a:srgbClr val="8A237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55" name="Psychiatrist"/>
          <p:cNvSpPr txBox="1"/>
          <p:nvPr/>
        </p:nvSpPr>
        <p:spPr>
          <a:xfrm>
            <a:off x="10100084" y="1359964"/>
            <a:ext cx="1162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Psychiatrist</a:t>
            </a:r>
          </a:p>
        </p:txBody>
      </p:sp>
      <p:sp>
        <p:nvSpPr>
          <p:cNvPr id="256" name="“you can say, this really upset me…and hear colleagues response ”"/>
          <p:cNvSpPr txBox="1"/>
          <p:nvPr/>
        </p:nvSpPr>
        <p:spPr>
          <a:xfrm>
            <a:off x="7104832" y="1910118"/>
            <a:ext cx="449662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4F0C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“you can say, this really upset me…and hear colleagues response ”</a:t>
            </a:r>
          </a:p>
        </p:txBody>
      </p:sp>
      <p:sp>
        <p:nvSpPr>
          <p:cNvPr id="257" name="Rectangle"/>
          <p:cNvSpPr/>
          <p:nvPr/>
        </p:nvSpPr>
        <p:spPr>
          <a:xfrm>
            <a:off x="6863072" y="2033010"/>
            <a:ext cx="41256" cy="569768"/>
          </a:xfrm>
          <a:prstGeom prst="rect">
            <a:avLst/>
          </a:prstGeom>
          <a:solidFill>
            <a:srgbClr val="8A237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258" name="Nurse"/>
          <p:cNvSpPr txBox="1"/>
          <p:nvPr/>
        </p:nvSpPr>
        <p:spPr>
          <a:xfrm>
            <a:off x="10358487" y="2477474"/>
            <a:ext cx="64550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31004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Nurse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E67B-03B5-788F-5B7F-2C3CE662F0F4}"/>
              </a:ext>
            </a:extLst>
          </p:cNvPr>
          <p:cNvSpPr txBox="1"/>
          <p:nvPr/>
        </p:nvSpPr>
        <p:spPr>
          <a:xfrm>
            <a:off x="450886" y="802300"/>
            <a:ext cx="6412186" cy="428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Relationships in the POD team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/>
          <p:cNvSpPr txBox="1"/>
          <p:nvPr/>
        </p:nvSpPr>
        <p:spPr>
          <a:xfrm>
            <a:off x="1232124" y="895317"/>
            <a:ext cx="6412186" cy="428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5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Relationships with the wider  ‘system’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"/>
          <p:cNvSpPr txBox="1"/>
          <p:nvPr/>
        </p:nvSpPr>
        <p:spPr>
          <a:xfrm>
            <a:off x="620154" y="2442670"/>
            <a:ext cx="8834847" cy="42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4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Effects of the pressure on the system</a:t>
            </a:r>
          </a:p>
        </p:txBody>
      </p:sp>
      <p:sp>
        <p:nvSpPr>
          <p:cNvPr id="272" name="TextBox 4"/>
          <p:cNvSpPr txBox="1"/>
          <p:nvPr/>
        </p:nvSpPr>
        <p:spPr>
          <a:xfrm>
            <a:off x="568233" y="1176438"/>
            <a:ext cx="9873773" cy="75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4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Demands of the wider systems of governance, responsibility and procedural accountability</a:t>
            </a:r>
            <a:endParaRPr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3BA0F88-8A01-1457-D25D-25E72562D68D}"/>
              </a:ext>
            </a:extLst>
          </p:cNvPr>
          <p:cNvSpPr txBox="1"/>
          <p:nvPr/>
        </p:nvSpPr>
        <p:spPr>
          <a:xfrm>
            <a:off x="620154" y="3376503"/>
            <a:ext cx="9873773" cy="75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400" b="1">
                <a:gradFill flip="none" rotWithShape="1">
                  <a:gsLst>
                    <a:gs pos="0">
                      <a:srgbClr val="233E98"/>
                    </a:gs>
                    <a:gs pos="100000">
                      <a:srgbClr val="D3019A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Conditions of the wider organisation produces unequal experiences of POD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76" y="308059"/>
            <a:ext cx="9417424" cy="5310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Research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9247" y="839096"/>
          <a:ext cx="10374853" cy="5562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0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Aspects of Open Dialogue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Sub-questions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Ethnographic Fields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 A dialogical model of treatment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1. How are </a:t>
                      </a:r>
                      <a:r>
                        <a:rPr lang="en-GB" sz="2400" b="1" dirty="0">
                          <a:effectLst/>
                        </a:rPr>
                        <a:t>OD principles </a:t>
                      </a:r>
                      <a:r>
                        <a:rPr lang="en-GB" sz="2400" dirty="0">
                          <a:effectLst/>
                        </a:rPr>
                        <a:t>translated into practice?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Clinical encounters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2. A social network approach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2. What is the link between what happens in therapeutic settings and in the </a:t>
                      </a:r>
                      <a:r>
                        <a:rPr lang="en-GB" sz="2400" b="1" dirty="0">
                          <a:effectLst/>
                        </a:rPr>
                        <a:t>social networks and structural constraints </a:t>
                      </a:r>
                      <a:r>
                        <a:rPr lang="en-GB" sz="2400" dirty="0">
                          <a:effectLst/>
                        </a:rPr>
                        <a:t>of everyday life in urban localities?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Community social networks</a:t>
                      </a:r>
                      <a:r>
                        <a:rPr lang="en-GB" sz="2000" dirty="0">
                          <a:effectLst/>
                          <a:latin typeface="Calibri" charset="0"/>
                          <a:cs typeface="Times New Roman" charset="0"/>
                        </a:rPr>
                        <a:t>, </a:t>
                      </a:r>
                      <a:r>
                        <a:rPr lang="en-GB" sz="2000" b="1" dirty="0">
                          <a:effectLst/>
                          <a:latin typeface="Calibri" charset="0"/>
                          <a:cs typeface="Times New Roman" charset="0"/>
                        </a:rPr>
                        <a:t>everyday experience </a:t>
                      </a:r>
                      <a:r>
                        <a:rPr lang="en-GB" sz="2000" dirty="0">
                          <a:effectLst/>
                          <a:latin typeface="Calibri" charset="0"/>
                          <a:cs typeface="Times New Roman" charset="0"/>
                        </a:rPr>
                        <a:t>of structures of disadvantage in an inner London borough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3. A way of organising mental health services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3. What are the historical antecedents and </a:t>
                      </a:r>
                      <a:r>
                        <a:rPr lang="en-GB" sz="2400" b="1" dirty="0">
                          <a:effectLst/>
                        </a:rPr>
                        <a:t>organisational requirements </a:t>
                      </a:r>
                      <a:r>
                        <a:rPr lang="en-GB" sz="2400" dirty="0">
                          <a:effectLst/>
                        </a:rPr>
                        <a:t>of OD?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The NHS institutional system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812347" y="-61274"/>
            <a:ext cx="20395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 </a:t>
            </a: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237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A309-19F1-3E4D-A181-F7F3D489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APOD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C32C4-59FC-F04A-95F3-F7AAF643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David Mosse </a:t>
            </a:r>
            <a:r>
              <a:rPr lang="en-GB" sz="1400" dirty="0"/>
              <a:t>(SOAS)</a:t>
            </a:r>
          </a:p>
          <a:p>
            <a:r>
              <a:rPr lang="en-GB" sz="2000" b="1" dirty="0"/>
              <a:t>Kiara Wickremasinghe </a:t>
            </a:r>
            <a:r>
              <a:rPr lang="en-GB" sz="1400" dirty="0"/>
              <a:t>(SOAS)</a:t>
            </a:r>
          </a:p>
          <a:p>
            <a:r>
              <a:rPr lang="en-GB" sz="2000" b="1" dirty="0"/>
              <a:t>Liana Chase </a:t>
            </a:r>
            <a:r>
              <a:rPr lang="en-GB" sz="1400" dirty="0"/>
              <a:t>(Durham University)</a:t>
            </a:r>
          </a:p>
          <a:p>
            <a:r>
              <a:rPr lang="en-GB" sz="2000" b="1" dirty="0"/>
              <a:t>Ruth </a:t>
            </a:r>
            <a:r>
              <a:rPr lang="en-GB" sz="2000" b="1" dirty="0" err="1"/>
              <a:t>Kloocke</a:t>
            </a:r>
            <a:r>
              <a:rPr lang="en-GB" sz="2000" b="1" dirty="0"/>
              <a:t> </a:t>
            </a:r>
            <a:r>
              <a:rPr lang="en-GB" sz="1400" dirty="0"/>
              <a:t>(Barnet, Enfield &amp; Haringey Mental Health NHS Trust) </a:t>
            </a:r>
          </a:p>
          <a:p>
            <a:r>
              <a:rPr lang="en-GB" sz="2000" b="1" dirty="0"/>
              <a:t>Molly Carroll, </a:t>
            </a:r>
            <a:r>
              <a:rPr lang="en-GB" sz="1400" dirty="0"/>
              <a:t>Systemic Family Therapist,</a:t>
            </a:r>
          </a:p>
          <a:p>
            <a:r>
              <a:rPr lang="en-GB" sz="2000" b="1" dirty="0"/>
              <a:t>Darren Baker </a:t>
            </a:r>
            <a:r>
              <a:rPr lang="en-GB" sz="1400" dirty="0"/>
              <a:t>(Barnet, Enfield &amp; Haringey Mental Health NHS Trust) </a:t>
            </a:r>
          </a:p>
          <a:p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Bethan Cramer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Devon Partnership Trust)</a:t>
            </a:r>
            <a:endParaRPr lang="en-GB" sz="1400" dirty="0"/>
          </a:p>
          <a:p>
            <a:r>
              <a:rPr lang="en-GB" sz="2000" b="1" dirty="0"/>
              <a:t>Milena </a:t>
            </a:r>
            <a:r>
              <a:rPr lang="en-GB" sz="2000" b="1" dirty="0" err="1"/>
              <a:t>Wuerth</a:t>
            </a:r>
            <a:r>
              <a:rPr lang="en-GB" sz="2000" b="1" dirty="0"/>
              <a:t> </a:t>
            </a:r>
            <a:r>
              <a:rPr lang="en-GB" sz="1400" dirty="0"/>
              <a:t>(SOAS) </a:t>
            </a:r>
            <a:endParaRPr lang="en-GB" sz="1400" dirty="0">
              <a:effectLst/>
            </a:endParaRPr>
          </a:p>
          <a:p>
            <a:endParaRPr lang="en-US" sz="2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CA06E87-C5F9-F14C-A9FB-B32216DD1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10712" b="-1"/>
          <a:stretch/>
        </p:blipFill>
        <p:spPr>
          <a:xfrm>
            <a:off x="5948725" y="995524"/>
            <a:ext cx="4486031" cy="4348679"/>
          </a:xfrm>
          <a:prstGeom prst="rect">
            <a:avLst/>
          </a:prstGeom>
        </p:spPr>
      </p:pic>
      <p:pic>
        <p:nvPicPr>
          <p:cNvPr id="1026" name="Picture 2" descr="ESRC logo - Academy of Social Sciences">
            <a:extLst>
              <a:ext uri="{FF2B5EF4-FFF2-40B4-BE49-F238E27FC236}">
                <a16:creationId xmlns:a16="http://schemas.microsoft.com/office/drawing/2014/main" id="{349FE3E8-8E54-124B-809F-531EDAD5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4702433"/>
            <a:ext cx="2873666" cy="14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OAS-illustrator-1000-scale">
            <a:extLst>
              <a:ext uri="{FF2B5EF4-FFF2-40B4-BE49-F238E27FC236}">
                <a16:creationId xmlns:a16="http://schemas.microsoft.com/office/drawing/2014/main" id="{FE649424-A2B7-4143-9918-3DBACEBAC8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80" y="208802"/>
            <a:ext cx="2521957" cy="88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B88751-1790-4E43-B87A-0BF431B0AC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547911"/>
            <a:ext cx="3128149" cy="108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BEF44F-3F0F-2247-85BB-BC5FCB23F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b="18613"/>
          <a:stretch/>
        </p:blipFill>
        <p:spPr>
          <a:xfrm>
            <a:off x="9545941" y="4992913"/>
            <a:ext cx="1387988" cy="1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60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FAF2-7112-3F4A-905F-65BEB34C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        Open Dialogue</a:t>
            </a:r>
          </a:p>
        </p:txBody>
      </p:sp>
      <p:pic>
        <p:nvPicPr>
          <p:cNvPr id="5122" name="Picture 2" descr="Psychiatrist Describes Role in Open Dialogue Model of Care">
            <a:extLst>
              <a:ext uri="{FF2B5EF4-FFF2-40B4-BE49-F238E27FC236}">
                <a16:creationId xmlns:a16="http://schemas.microsoft.com/office/drawing/2014/main" id="{E3B4482E-0350-1B40-B24D-99562BF2C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r="15186" b="-1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n Dialogue - Home | Facebook">
            <a:extLst>
              <a:ext uri="{FF2B5EF4-FFF2-40B4-BE49-F238E27FC236}">
                <a16:creationId xmlns:a16="http://schemas.microsoft.com/office/drawing/2014/main" id="{08292C5A-67B0-8C48-B4AD-48137DC69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E658-D422-BE46-A056-AF14E42F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 fontScale="92500" lnSpcReduction="20000"/>
          </a:bodyPr>
          <a:lstStyle/>
          <a:p>
            <a:endParaRPr lang="en-GB" b="1" dirty="0"/>
          </a:p>
          <a:p>
            <a:r>
              <a:rPr lang="en-GB" b="1" dirty="0"/>
              <a:t>Non-diagnostic </a:t>
            </a:r>
          </a:p>
          <a:p>
            <a:pPr lvl="1"/>
            <a:endParaRPr lang="en-GB" b="1" dirty="0"/>
          </a:p>
          <a:p>
            <a:r>
              <a:rPr lang="en-US" b="1" dirty="0"/>
              <a:t>Dialogue</a:t>
            </a:r>
          </a:p>
          <a:p>
            <a:pPr marL="457200" lvl="1" indent="0">
              <a:buNone/>
            </a:pPr>
            <a:endParaRPr lang="en-GB" b="1" dirty="0"/>
          </a:p>
          <a:p>
            <a:r>
              <a:rPr lang="en-GB" b="1" dirty="0"/>
              <a:t>Social-network-based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Polyphony</a:t>
            </a:r>
          </a:p>
          <a:p>
            <a:endParaRPr lang="en-GB" b="1" dirty="0"/>
          </a:p>
          <a:p>
            <a:r>
              <a:rPr lang="en-GB" b="1" dirty="0"/>
              <a:t>Narrative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47649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Open Dialogue Principles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25" y="1350720"/>
            <a:ext cx="5591629" cy="5187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3AD31-1C16-D4BE-8D94-CB49D43BA010}"/>
              </a:ext>
            </a:extLst>
          </p:cNvPr>
          <p:cNvSpPr txBox="1"/>
          <p:nvPr/>
        </p:nvSpPr>
        <p:spPr>
          <a:xfrm>
            <a:off x="6970485" y="5055364"/>
            <a:ext cx="4383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</a:rPr>
              <a:t>Therapeutic intervention 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A9EA1-4483-D58A-6834-C18C551EA6F6}"/>
              </a:ext>
            </a:extLst>
          </p:cNvPr>
          <p:cNvSpPr txBox="1"/>
          <p:nvPr/>
        </p:nvSpPr>
        <p:spPr>
          <a:xfrm>
            <a:off x="6739418" y="2990418"/>
            <a:ext cx="5100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Way of organising  mental health services</a:t>
            </a:r>
            <a:endParaRPr lang="en-US" sz="28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9F33DDD-CD0A-E2DE-AC06-65A99A27635E}"/>
              </a:ext>
            </a:extLst>
          </p:cNvPr>
          <p:cNvSpPr/>
          <p:nvPr/>
        </p:nvSpPr>
        <p:spPr>
          <a:xfrm rot="10800000">
            <a:off x="6107755" y="4978420"/>
            <a:ext cx="532237" cy="928894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96DBC2F-D064-F5CC-2043-DBACB853D766}"/>
              </a:ext>
            </a:extLst>
          </p:cNvPr>
          <p:cNvSpPr/>
          <p:nvPr/>
        </p:nvSpPr>
        <p:spPr>
          <a:xfrm rot="10800000">
            <a:off x="6107757" y="2286001"/>
            <a:ext cx="423670" cy="2097106"/>
          </a:xfrm>
          <a:prstGeom prst="leftBrace">
            <a:avLst>
              <a:gd name="adj1" fmla="val 0"/>
              <a:gd name="adj2" fmla="val 50000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C5DE3-C340-4B4C-8BE6-BFFC8A10588C}"/>
              </a:ext>
            </a:extLst>
          </p:cNvPr>
          <p:cNvSpPr txBox="1"/>
          <p:nvPr/>
        </p:nvSpPr>
        <p:spPr>
          <a:xfrm>
            <a:off x="7015189" y="1456359"/>
            <a:ext cx="611777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Razzaque R. and </a:t>
            </a:r>
            <a:r>
              <a:rPr lang="en-GB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Stockmann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T. (2016)  An introduction to peer-supported open dialogue in mental</a:t>
            </a:r>
          </a:p>
          <a:p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healthcare.  </a:t>
            </a:r>
            <a:r>
              <a:rPr lang="en-GB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Bjpsych</a:t>
            </a:r>
            <a:r>
              <a:rPr lang="en-GB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Advances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22(5): 348–356</a:t>
            </a:r>
            <a:r>
              <a:rPr lang="en-GB" sz="1000" dirty="0">
                <a:effectLst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7138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9FEB5-649D-FC3E-FB53-B9285127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6" y="1159260"/>
            <a:ext cx="3900714" cy="3820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94FB2-E0FD-8E57-50D5-20F749BC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33" y="487013"/>
            <a:ext cx="5103633" cy="2477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A62B6-424D-E1A3-5AE7-1318F41C798E}"/>
              </a:ext>
            </a:extLst>
          </p:cNvPr>
          <p:cNvSpPr txBox="1"/>
          <p:nvPr/>
        </p:nvSpPr>
        <p:spPr>
          <a:xfrm>
            <a:off x="439058" y="327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/>
                <a:latin typeface="Helvetica Neue" panose="02000503000000020004" pitchFamily="2" charset="0"/>
              </a:rPr>
              <a:t>TORNIO, </a:t>
            </a:r>
          </a:p>
          <a:p>
            <a:r>
              <a:rPr lang="en-GB" b="1" dirty="0">
                <a:latin typeface="Helvetica Neue" panose="02000503000000020004" pitchFamily="2" charset="0"/>
              </a:rPr>
              <a:t>FINLAND</a:t>
            </a:r>
            <a:endParaRPr lang="en-GB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A882F-A63C-E465-3038-3A455154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81084"/>
            <a:ext cx="2554514" cy="39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715" y="1449457"/>
            <a:ext cx="8096596" cy="4249797"/>
          </a:xfrm>
        </p:spPr>
        <p:txBody>
          <a:bodyPr>
            <a:normAutofit/>
          </a:bodyPr>
          <a:lstStyle/>
          <a:p>
            <a:pPr algn="ctr"/>
            <a:br>
              <a:rPr lang="en-GB" sz="4400" b="1" dirty="0"/>
            </a:br>
            <a:r>
              <a:rPr lang="en-GB" sz="4400" dirty="0"/>
              <a:t>Open Dialogue: Development and Evaluation of a Social Network Intervention for Severe Mental Illness</a:t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79" y="161254"/>
            <a:ext cx="3457911" cy="105240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D1F17A8-D874-8640-99A9-F25CCE69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10" y="294653"/>
            <a:ext cx="7635071" cy="23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NIHR  </a:t>
            </a:r>
            <a:r>
              <a:rPr lang="en-GB" sz="2200" b="1" dirty="0"/>
              <a:t>t</a:t>
            </a:r>
            <a:r>
              <a:rPr lang="en-US" sz="2200" b="1" dirty="0"/>
              <a:t>rial: 5 NHS Trusts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GB" sz="2200" dirty="0"/>
              <a:t>5-year trial-</a:t>
            </a:r>
            <a:r>
              <a:rPr lang="en-GB" sz="2200" u="sng" dirty="0">
                <a:hlinkClick r:id="rId2"/>
              </a:rPr>
              <a:t>ODDESSI</a:t>
            </a:r>
            <a:r>
              <a:rPr lang="en-GB" sz="2200" dirty="0"/>
              <a:t> (</a:t>
            </a:r>
            <a:r>
              <a:rPr lang="en-GB" sz="2200" b="1" dirty="0"/>
              <a:t>Development and Evaluation of a Social Network Intervention for Severe Mental Illness</a:t>
            </a:r>
            <a:r>
              <a:rPr lang="en-GB" sz="2200" dirty="0"/>
              <a:t>)</a:t>
            </a:r>
          </a:p>
          <a:p>
            <a:endParaRPr lang="en-GB" sz="2200" dirty="0"/>
          </a:p>
          <a:p>
            <a:pPr lvl="1"/>
            <a:r>
              <a:rPr lang="en-GB" sz="2200" b="1" dirty="0"/>
              <a:t>Multicentre (cluster randomised) RCT</a:t>
            </a:r>
            <a:endParaRPr lang="en-GB" sz="2200" dirty="0"/>
          </a:p>
          <a:p>
            <a:pPr lvl="2"/>
            <a:r>
              <a:rPr lang="en-GB" sz="2200" dirty="0"/>
              <a:t>1</a:t>
            </a:r>
            <a:r>
              <a:rPr lang="en-GB" sz="2200" baseline="30000" dirty="0"/>
              <a:t>o </a:t>
            </a:r>
            <a:r>
              <a:rPr lang="en-GB" sz="2200" dirty="0"/>
              <a:t>outcome measures - time to relapse</a:t>
            </a:r>
          </a:p>
          <a:p>
            <a:pPr lvl="1"/>
            <a:r>
              <a:rPr lang="en-GB" sz="2200" b="1" dirty="0"/>
              <a:t>Organisational change </a:t>
            </a:r>
            <a:r>
              <a:rPr lang="en-GB" sz="2200" dirty="0"/>
              <a:t> process evaluation</a:t>
            </a:r>
          </a:p>
          <a:p>
            <a:pPr marL="457200" lvl="1" indent="0">
              <a:buNone/>
            </a:pPr>
            <a:endParaRPr lang="en-GB" sz="2200" dirty="0"/>
          </a:p>
          <a:p>
            <a:pPr lvl="1"/>
            <a:r>
              <a:rPr lang="en-GB" sz="2200" b="1" dirty="0"/>
              <a:t>Evaluation of service user</a:t>
            </a:r>
            <a:r>
              <a:rPr lang="en-GB" sz="2200" dirty="0"/>
              <a:t> and network experience </a:t>
            </a:r>
          </a:p>
          <a:p>
            <a:pPr marL="457200" lvl="1" indent="0">
              <a:buNone/>
            </a:pPr>
            <a:endParaRPr lang="en-GB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BA05E2-1BD6-65F5-EE0A-CBFC33A0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6" y="444663"/>
            <a:ext cx="3592437" cy="1086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C6A5F-9A43-A65D-4B12-CAD37373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2" y="2060674"/>
            <a:ext cx="4390203" cy="3903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536D2-1776-526B-2245-72EDDB578DDB}"/>
              </a:ext>
            </a:extLst>
          </p:cNvPr>
          <p:cNvSpPr txBox="1"/>
          <p:nvPr/>
        </p:nvSpPr>
        <p:spPr>
          <a:xfrm>
            <a:off x="1922051" y="59644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www.ucl.ac.uk</a:t>
            </a:r>
            <a:r>
              <a:rPr lang="en-US" dirty="0"/>
              <a:t>/pals/research/clinical-educational-and-health-psychology/research-groups/</a:t>
            </a:r>
            <a:r>
              <a:rPr lang="en-US" dirty="0" err="1"/>
              <a:t>oddessi</a:t>
            </a:r>
            <a:r>
              <a:rPr lang="en-US" dirty="0"/>
              <a:t>/</a:t>
            </a:r>
            <a:r>
              <a:rPr lang="en-US" dirty="0" err="1"/>
              <a:t>oddessi</a:t>
            </a:r>
            <a:r>
              <a:rPr lang="en-US" dirty="0"/>
              <a:t>-trial</a:t>
            </a:r>
          </a:p>
        </p:txBody>
      </p:sp>
    </p:spTree>
    <p:extLst>
      <p:ext uri="{BB962C8B-B14F-4D97-AF65-F5344CB8AC3E}">
        <p14:creationId xmlns:p14="http://schemas.microsoft.com/office/powerpoint/2010/main" val="41166808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28650" y="2315696"/>
            <a:ext cx="10737055" cy="31364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Complement to ODDESSI</a:t>
            </a:r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Actual practices</a:t>
            </a:r>
            <a:r>
              <a:rPr lang="en-GB" dirty="0"/>
              <a:t> and</a:t>
            </a:r>
            <a:r>
              <a:rPr dirty="0"/>
              <a:t> experiences</a:t>
            </a:r>
            <a:r>
              <a:rPr lang="en-GB" dirty="0"/>
              <a:t> of Open Dialogue (</a:t>
            </a:r>
            <a:r>
              <a:rPr dirty="0"/>
              <a:t>clinicians and clients</a:t>
            </a:r>
            <a:r>
              <a:rPr lang="en-GB" dirty="0"/>
              <a:t>)</a:t>
            </a:r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Treatment experience: what lies between procedure and outcome  (</a:t>
            </a:r>
            <a:r>
              <a:rPr lang="en-GB" dirty="0" err="1"/>
              <a:t>Csordas</a:t>
            </a:r>
            <a:r>
              <a:rPr lang="en-GB" dirty="0"/>
              <a:t>)</a:t>
            </a:r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Human and contextual factors influencing POD</a:t>
            </a:r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Description: open to the unexpected, unintended, informal, the everyday</a:t>
            </a:r>
            <a:endParaRPr dirty="0"/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Things that may not be in the POD model</a:t>
            </a:r>
            <a:r>
              <a:rPr lang="en-GB" dirty="0"/>
              <a:t>;</a:t>
            </a:r>
            <a:r>
              <a:rPr dirty="0"/>
              <a:t> </a:t>
            </a:r>
            <a:r>
              <a:rPr lang="en-GB" dirty="0"/>
              <a:t>important to future implementation of the approach</a:t>
            </a:r>
          </a:p>
          <a:p>
            <a:pPr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82" name="Title 1"/>
          <p:cNvSpPr txBox="1"/>
          <p:nvPr/>
        </p:nvSpPr>
        <p:spPr>
          <a:xfrm>
            <a:off x="881641" y="280192"/>
            <a:ext cx="7333345" cy="191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4500" b="1">
                <a:gradFill flip="none" rotWithShape="1">
                  <a:gsLst>
                    <a:gs pos="0">
                      <a:schemeClr val="accent1">
                        <a:satOff val="-3547"/>
                        <a:lumOff val="-10352"/>
                      </a:schemeClr>
                    </a:gs>
                    <a:gs pos="100000">
                      <a:srgbClr val="D304CF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br/>
            <a:r>
              <a:t>What are we studying?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7240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Ethnographic team</a:t>
            </a: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Immersive participation observation as </a:t>
            </a:r>
            <a:br>
              <a:rPr dirty="0"/>
            </a:br>
            <a:r>
              <a:rPr dirty="0"/>
              <a:t>members of POD teams:</a:t>
            </a: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2 Sites 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Inner London 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Coastal Devon</a:t>
            </a:r>
            <a:endParaRPr dirty="0"/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Research Design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510" y="-47139"/>
            <a:ext cx="4851343" cy="3638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511" y="2809568"/>
            <a:ext cx="4845342" cy="363400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le 1"/>
          <p:cNvSpPr txBox="1"/>
          <p:nvPr/>
        </p:nvSpPr>
        <p:spPr>
          <a:xfrm>
            <a:off x="897479" y="527372"/>
            <a:ext cx="4560585" cy="112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500" b="1">
                <a:gradFill flip="none" rotWithShape="1">
                  <a:gsLst>
                    <a:gs pos="0">
                      <a:schemeClr val="accent1">
                        <a:satOff val="-3547"/>
                        <a:lumOff val="-10352"/>
                      </a:schemeClr>
                    </a:gs>
                    <a:gs pos="100000">
                      <a:srgbClr val="D304CF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study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9848</TotalTime>
  <Words>1070</Words>
  <Application>Microsoft Macintosh PowerPoint</Application>
  <PresentationFormat>Widescreen</PresentationFormat>
  <Paragraphs>131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Helvetica Neue</vt:lpstr>
      <vt:lpstr>SymbolMT</vt:lpstr>
      <vt:lpstr>Times New Roman</vt:lpstr>
      <vt:lpstr>Office Theme</vt:lpstr>
      <vt:lpstr>PowerPoint Presentation</vt:lpstr>
      <vt:lpstr>APOD Team</vt:lpstr>
      <vt:lpstr>        Open Dialogue</vt:lpstr>
      <vt:lpstr>Open Dialogue Principles</vt:lpstr>
      <vt:lpstr>PowerPoint Presentation</vt:lpstr>
      <vt:lpstr> Open Dialogue: Development and Evaluation of a Social Network Intervention for Severe Mental Illness </vt:lpstr>
      <vt:lpstr>PowerPoint Presentation</vt:lpstr>
      <vt:lpstr>PowerPoint Presentation</vt:lpstr>
      <vt:lpstr>PowerPoint Presentation</vt:lpstr>
      <vt:lpstr>PowerPoint Presentation</vt:lpstr>
      <vt:lpstr>APOD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are learning and some issues arising   </dc:title>
  <cp:lastModifiedBy>David Mosse</cp:lastModifiedBy>
  <cp:revision>8</cp:revision>
  <dcterms:modified xsi:type="dcterms:W3CDTF">2024-03-27T19:03:11Z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8fac97-8d33-4425-95a4-f76d2cce012e_Enabled">
    <vt:lpwstr>true</vt:lpwstr>
  </property>
  <property fmtid="{D5CDD505-2E9C-101B-9397-08002B2CF9AE}" pid="3" name="MSIP_Label_b98fac97-8d33-4425-95a4-f76d2cce012e_SetDate">
    <vt:lpwstr>2023-10-10T10:47:37Z</vt:lpwstr>
  </property>
  <property fmtid="{D5CDD505-2E9C-101B-9397-08002B2CF9AE}" pid="4" name="MSIP_Label_b98fac97-8d33-4425-95a4-f76d2cce012e_Method">
    <vt:lpwstr>Standard</vt:lpwstr>
  </property>
  <property fmtid="{D5CDD505-2E9C-101B-9397-08002B2CF9AE}" pid="5" name="MSIP_Label_b98fac97-8d33-4425-95a4-f76d2cce012e_Name">
    <vt:lpwstr>defa4170-0d19-0005-0004-bc88714345d2</vt:lpwstr>
  </property>
  <property fmtid="{D5CDD505-2E9C-101B-9397-08002B2CF9AE}" pid="6" name="MSIP_Label_b98fac97-8d33-4425-95a4-f76d2cce012e_SiteId">
    <vt:lpwstr>674dd0a1-ae62-42c7-a39f-69ee199537a8</vt:lpwstr>
  </property>
  <property fmtid="{D5CDD505-2E9C-101B-9397-08002B2CF9AE}" pid="7" name="MSIP_Label_b98fac97-8d33-4425-95a4-f76d2cce012e_ActionId">
    <vt:lpwstr>310c2f3f-9866-47ba-9980-44a138919171</vt:lpwstr>
  </property>
  <property fmtid="{D5CDD505-2E9C-101B-9397-08002B2CF9AE}" pid="8" name="MSIP_Label_b98fac97-8d33-4425-95a4-f76d2cce012e_ContentBits">
    <vt:lpwstr>0</vt:lpwstr>
  </property>
</Properties>
</file>